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4029" r:id="rId1"/>
  </p:sldMasterIdLst>
  <p:notesMasterIdLst>
    <p:notesMasterId r:id="rId41"/>
  </p:notesMasterIdLst>
  <p:sldIdLst>
    <p:sldId id="256" r:id="rId2"/>
    <p:sldId id="257" r:id="rId3"/>
    <p:sldId id="259" r:id="rId4"/>
    <p:sldId id="258" r:id="rId5"/>
    <p:sldId id="260"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6" r:id="rId28"/>
    <p:sldId id="285" r:id="rId29"/>
    <p:sldId id="288" r:id="rId30"/>
    <p:sldId id="289" r:id="rId31"/>
    <p:sldId id="290" r:id="rId32"/>
    <p:sldId id="291" r:id="rId33"/>
    <p:sldId id="292" r:id="rId34"/>
    <p:sldId id="293" r:id="rId35"/>
    <p:sldId id="294" r:id="rId36"/>
    <p:sldId id="295" r:id="rId37"/>
    <p:sldId id="296" r:id="rId38"/>
    <p:sldId id="298" r:id="rId39"/>
    <p:sldId id="287" r:id="rId4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41" autoAdjust="0"/>
    <p:restoredTop sz="94660"/>
  </p:normalViewPr>
  <p:slideViewPr>
    <p:cSldViewPr snapToGrid="0">
      <p:cViewPr varScale="1">
        <p:scale>
          <a:sx n="77" d="100"/>
          <a:sy n="77" d="100"/>
        </p:scale>
        <p:origin x="48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Vefadar\Downloads\Abs&#807;eron%20Logistika%20M&#601;rk&#601;zi%20(1).docx!_1746550228"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Vefadar\Downloads\Abs&#807;eron%20Logistika%20M&#601;rk&#601;zi%20(1).docx!_1746561845"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Vefadar\Downloads\Abs&#807;eron%20Logistika%20M&#601;rk&#601;zi%20(1).docx!_1746561845"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Vefadar\Downloads\Abs&#807;eron%20Logistika%20M&#601;rk&#601;zi%20(1).docx!_1746563131"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Vefadar\Downloads\Abs&#807;eron%20Logistika%20M&#601;rk&#601;zi%20(1).docx!_1746563589"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Vefadar\Downloads\Abs&#807;eron%20Logistika%20M&#601;rk&#601;zi%20(1).docx!_1746565532"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Vefadar\Downloads\Abs&#807;eron%20Logistika%20M&#601;rk&#601;zi%20(1).docx!_1746566066"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cap="none" spc="20" baseline="0">
                <a:solidFill>
                  <a:schemeClr val="dk1">
                    <a:lumMod val="50000"/>
                    <a:lumOff val="50000"/>
                  </a:schemeClr>
                </a:solidFill>
                <a:latin typeface="+mn-lt"/>
                <a:ea typeface="+mn-ea"/>
                <a:cs typeface="+mn-cs"/>
              </a:defRPr>
            </a:pPr>
            <a:r>
              <a:rPr lang="az-Latn-AZ" dirty="0"/>
              <a:t>2019</a:t>
            </a:r>
            <a:endParaRPr lang="en-US" dirty="0"/>
          </a:p>
        </c:rich>
      </c:tx>
      <c:overlay val="0"/>
      <c:spPr>
        <a:noFill/>
        <a:ln>
          <a:noFill/>
        </a:ln>
        <a:effectLst/>
      </c:spPr>
      <c:txPr>
        <a:bodyPr rot="0" spcFirstLastPara="1" vertOverflow="ellipsis" vert="horz" wrap="square" anchor="ctr" anchorCtr="1"/>
        <a:lstStyle/>
        <a:p>
          <a:pPr>
            <a:defRPr sz="1862" b="0" i="0" u="none" strike="noStrike" kern="1200" cap="none" spc="20" baseline="0">
              <a:solidFill>
                <a:schemeClr val="dk1">
                  <a:lumMod val="50000"/>
                  <a:lumOff val="50000"/>
                </a:schemeClr>
              </a:solidFill>
              <a:latin typeface="+mn-lt"/>
              <a:ea typeface="+mn-ea"/>
              <a:cs typeface="+mn-cs"/>
            </a:defRPr>
          </a:pPr>
          <a:endParaRPr lang="en-US"/>
        </a:p>
      </c:txPr>
    </c:title>
    <c:autoTitleDeleted val="0"/>
    <c:plotArea>
      <c:layout/>
      <c:lineChart>
        <c:grouping val="standard"/>
        <c:varyColors val="0"/>
        <c:ser>
          <c:idx val="0"/>
          <c:order val="0"/>
          <c:tx>
            <c:strRef>
              <c:f>'[Worksheet in C  Users Vefadar Downloads Abşeron Logistika Mərkəzi (1).docx]Sheet1'!$A$2</c:f>
              <c:strCache>
                <c:ptCount val="1"/>
                <c:pt idx="0">
                  <c:v>say</c:v>
                </c:pt>
              </c:strCache>
            </c:strRef>
          </c:tx>
          <c:spPr>
            <a:ln w="22225" cap="rnd" cmpd="sng" algn="ctr">
              <a:solidFill>
                <a:schemeClr val="accent1"/>
              </a:solidFill>
              <a:round/>
            </a:ln>
            <a:effectLst/>
          </c:spPr>
          <c:marker>
            <c:symbol val="none"/>
          </c:marker>
          <c:dLbls>
            <c:delete val="1"/>
          </c:dLbls>
          <c:cat>
            <c:strLit>
              <c:ptCount val="12"/>
              <c:pt idx="0">
                <c:v>1</c:v>
              </c:pt>
              <c:pt idx="1">
                <c:v>2</c:v>
              </c:pt>
              <c:pt idx="2">
                <c:v>3</c:v>
              </c:pt>
              <c:pt idx="3">
                <c:v>4</c:v>
              </c:pt>
              <c:pt idx="4">
                <c:v>5</c:v>
              </c:pt>
              <c:pt idx="5">
                <c:v>6</c:v>
              </c:pt>
              <c:pt idx="6">
                <c:v>7</c:v>
              </c:pt>
              <c:pt idx="7">
                <c:v>8</c:v>
              </c:pt>
              <c:pt idx="8">
                <c:v>9</c:v>
              </c:pt>
              <c:pt idx="9">
                <c:v>10</c:v>
              </c:pt>
              <c:pt idx="10">
                <c:v>11</c:v>
              </c:pt>
              <c:pt idx="11">
                <c:v>12</c:v>
              </c:pt>
              <c:extLst>
                <c:ext xmlns:c15="http://schemas.microsoft.com/office/drawing/2012/chart" uri="{02D57815-91ED-43cb-92C2-25804820EDAC}">
                  <c15:autoCat val="1"/>
                </c:ext>
              </c:extLst>
            </c:strLit>
          </c:cat>
          <c:val>
            <c:numRef>
              <c:f>'[Worksheet in C  Users Vefadar Downloads Abşeron Logistika Mərkəzi (1).docx]Sheet1'!$A$3:$A$15</c:f>
              <c:numCache>
                <c:formatCode>General</c:formatCode>
                <c:ptCount val="12"/>
                <c:pt idx="0">
                  <c:v>1800</c:v>
                </c:pt>
                <c:pt idx="1">
                  <c:v>2020</c:v>
                </c:pt>
                <c:pt idx="2">
                  <c:v>2480</c:v>
                </c:pt>
                <c:pt idx="3">
                  <c:v>2530</c:v>
                </c:pt>
                <c:pt idx="4">
                  <c:v>2077</c:v>
                </c:pt>
                <c:pt idx="5">
                  <c:v>1918</c:v>
                </c:pt>
                <c:pt idx="6">
                  <c:v>1854</c:v>
                </c:pt>
                <c:pt idx="7">
                  <c:v>1848</c:v>
                </c:pt>
                <c:pt idx="8">
                  <c:v>2130</c:v>
                </c:pt>
                <c:pt idx="9">
                  <c:v>2058</c:v>
                </c:pt>
                <c:pt idx="10">
                  <c:v>1391</c:v>
                </c:pt>
                <c:pt idx="11">
                  <c:v>1571</c:v>
                </c:pt>
              </c:numCache>
              <c:extLst/>
            </c:numRef>
          </c:val>
          <c:smooth val="0"/>
          <c:extLst>
            <c:ext xmlns:c16="http://schemas.microsoft.com/office/drawing/2014/chart" uri="{C3380CC4-5D6E-409C-BE32-E72D297353CC}">
              <c16:uniqueId val="{00000000-D3E4-439E-8ECD-E0DD287DB17B}"/>
            </c:ext>
          </c:extLst>
        </c:ser>
        <c:ser>
          <c:idx val="1"/>
          <c:order val="1"/>
          <c:tx>
            <c:strRef>
              <c:f>'[Worksheet in C  Users Vefadar Downloads Abşeron Logistika Mərkəzi (1).docx]Sheet1'!$B$2</c:f>
              <c:strCache>
                <c:ptCount val="1"/>
                <c:pt idx="0">
                  <c:v>ay</c:v>
                </c:pt>
              </c:strCache>
            </c:strRef>
          </c:tx>
          <c:spPr>
            <a:ln w="22225" cap="rnd" cmpd="sng" algn="ctr">
              <a:solidFill>
                <a:schemeClr val="accent2"/>
              </a:solidFill>
              <a:round/>
            </a:ln>
            <a:effectLst/>
          </c:spPr>
          <c:marker>
            <c:symbol val="none"/>
          </c:marker>
          <c:dLbls>
            <c:delete val="1"/>
          </c:dLbls>
          <c:cat>
            <c:strLit>
              <c:ptCount val="12"/>
              <c:pt idx="0">
                <c:v>1</c:v>
              </c:pt>
              <c:pt idx="1">
                <c:v>2</c:v>
              </c:pt>
              <c:pt idx="2">
                <c:v>3</c:v>
              </c:pt>
              <c:pt idx="3">
                <c:v>4</c:v>
              </c:pt>
              <c:pt idx="4">
                <c:v>5</c:v>
              </c:pt>
              <c:pt idx="5">
                <c:v>6</c:v>
              </c:pt>
              <c:pt idx="6">
                <c:v>7</c:v>
              </c:pt>
              <c:pt idx="7">
                <c:v>8</c:v>
              </c:pt>
              <c:pt idx="8">
                <c:v>9</c:v>
              </c:pt>
              <c:pt idx="9">
                <c:v>10</c:v>
              </c:pt>
              <c:pt idx="10">
                <c:v>11</c:v>
              </c:pt>
              <c:pt idx="11">
                <c:v>12</c:v>
              </c:pt>
              <c:extLst>
                <c:ext xmlns:c15="http://schemas.microsoft.com/office/drawing/2012/chart" uri="{02D57815-91ED-43cb-92C2-25804820EDAC}">
                  <c15:autoCat val="1"/>
                </c:ext>
              </c:extLst>
            </c:strLit>
          </c:cat>
          <c:val>
            <c:numRef>
              <c:f>'[Worksheet in C  Users Vefadar Downloads Abşeron Logistika Mərkəzi (1).docx]Sheet1'!$B$3:$B$15</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extLst/>
            </c:numRef>
          </c:val>
          <c:smooth val="0"/>
          <c:extLst>
            <c:ext xmlns:c16="http://schemas.microsoft.com/office/drawing/2014/chart" uri="{C3380CC4-5D6E-409C-BE32-E72D297353CC}">
              <c16:uniqueId val="{00000001-D3E4-439E-8ECD-E0DD287DB17B}"/>
            </c:ext>
          </c:extLst>
        </c:ser>
        <c:dLbls>
          <c:dLblPos val="ctr"/>
          <c:showLegendKey val="0"/>
          <c:showVal val="1"/>
          <c:showCatName val="0"/>
          <c:showSerName val="0"/>
          <c:showPercent val="0"/>
          <c:showBubbleSize val="0"/>
        </c:dLbls>
        <c:dropLines>
          <c:spPr>
            <a:ln w="9525" cap="flat" cmpd="sng" algn="ctr">
              <a:solidFill>
                <a:schemeClr val="dk1">
                  <a:lumMod val="35000"/>
                  <a:lumOff val="65000"/>
                  <a:alpha val="33000"/>
                </a:schemeClr>
              </a:solidFill>
              <a:round/>
            </a:ln>
            <a:effectLst/>
          </c:spPr>
        </c:dropLines>
        <c:upDownBars>
          <c:gapWidth val="150"/>
          <c:upBars>
            <c:spPr>
              <a:solidFill>
                <a:schemeClr val="lt1"/>
              </a:solidFill>
              <a:ln w="9525">
                <a:solidFill>
                  <a:schemeClr val="dk1">
                    <a:lumMod val="65000"/>
                    <a:lumOff val="35000"/>
                  </a:schemeClr>
                </a:solidFill>
              </a:ln>
              <a:effectLst/>
            </c:spPr>
          </c:upBars>
          <c:downBars>
            <c:spPr>
              <a:solidFill>
                <a:schemeClr val="dk1">
                  <a:lumMod val="75000"/>
                  <a:lumOff val="25000"/>
                </a:schemeClr>
              </a:solidFill>
              <a:ln w="9525">
                <a:solidFill>
                  <a:schemeClr val="dk1">
                    <a:lumMod val="65000"/>
                    <a:lumOff val="35000"/>
                  </a:schemeClr>
                </a:solidFill>
              </a:ln>
              <a:effectLst/>
            </c:spPr>
          </c:downBars>
        </c:upDownBars>
        <c:smooth val="0"/>
        <c:axId val="251166112"/>
        <c:axId val="251164312"/>
      </c:lineChart>
      <c:catAx>
        <c:axId val="251166112"/>
        <c:scaling>
          <c:orientation val="minMax"/>
        </c:scaling>
        <c:delete val="0"/>
        <c:axPos val="b"/>
        <c:numFmt formatCode="General" sourceLinked="0"/>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spc="20" baseline="0">
                <a:solidFill>
                  <a:schemeClr val="dk1">
                    <a:lumMod val="65000"/>
                    <a:lumOff val="35000"/>
                  </a:schemeClr>
                </a:solidFill>
                <a:latin typeface="+mn-lt"/>
                <a:ea typeface="+mn-ea"/>
                <a:cs typeface="+mn-cs"/>
              </a:defRPr>
            </a:pPr>
            <a:endParaRPr lang="en-US"/>
          </a:p>
        </c:txPr>
        <c:crossAx val="251164312"/>
        <c:crosses val="autoZero"/>
        <c:auto val="1"/>
        <c:lblAlgn val="ctr"/>
        <c:lblOffset val="100"/>
        <c:noMultiLvlLbl val="0"/>
      </c:catAx>
      <c:valAx>
        <c:axId val="251164312"/>
        <c:scaling>
          <c:orientation val="minMax"/>
        </c:scaling>
        <c:delete val="0"/>
        <c:axPos val="l"/>
        <c:majorGridlines>
          <c:spPr>
            <a:ln>
              <a:solidFill>
                <a:schemeClr val="dk1">
                  <a:lumMod val="15000"/>
                  <a:lumOff val="85000"/>
                </a:schemeClr>
              </a:solidFill>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spc="20" baseline="0">
                <a:solidFill>
                  <a:schemeClr val="dk1">
                    <a:lumMod val="65000"/>
                    <a:lumOff val="35000"/>
                  </a:schemeClr>
                </a:solidFill>
                <a:latin typeface="+mn-lt"/>
                <a:ea typeface="+mn-ea"/>
                <a:cs typeface="+mn-cs"/>
              </a:defRPr>
            </a:pPr>
            <a:endParaRPr lang="en-US"/>
          </a:p>
        </c:txPr>
        <c:crossAx val="251166112"/>
        <c:crosses val="autoZero"/>
        <c:crossBetween val="between"/>
      </c:valAx>
      <c:dTable>
        <c:showHorzBorder val="1"/>
        <c:showVertBorder val="1"/>
        <c:showOutline val="1"/>
        <c:showKeys val="1"/>
        <c:spPr>
          <a:noFill/>
          <a:ln w="9525">
            <a:solidFill>
              <a:schemeClr val="dk1">
                <a:lumMod val="15000"/>
                <a:lumOff val="85000"/>
              </a:schemeClr>
            </a:solidFill>
          </a:ln>
          <a:effectLst/>
        </c:spPr>
        <c:txPr>
          <a:bodyPr rot="0" spcFirstLastPara="1" vertOverflow="ellipsis" vert="horz" wrap="square" anchor="ctr" anchorCtr="1"/>
          <a:lstStyle/>
          <a:p>
            <a:pPr rtl="0">
              <a:defRPr sz="1197" b="0" i="0" u="none" strike="noStrike" kern="1200" baseline="0">
                <a:solidFill>
                  <a:schemeClr val="dk1">
                    <a:lumMod val="65000"/>
                    <a:lumOff val="35000"/>
                  </a:schemeClr>
                </a:solidFill>
                <a:latin typeface="+mn-lt"/>
                <a:ea typeface="+mn-ea"/>
                <a:cs typeface="+mn-cs"/>
              </a:defRPr>
            </a:pPr>
            <a:endParaRPr lang="en-US"/>
          </a:p>
        </c:txPr>
      </c:dTable>
      <c:spPr>
        <a:gradFill>
          <a:gsLst>
            <a:gs pos="100000">
              <a:schemeClr val="lt1">
                <a:lumMod val="95000"/>
              </a:schemeClr>
            </a:gs>
            <a:gs pos="0">
              <a:schemeClr val="lt1"/>
            </a:gs>
          </a:gsLst>
          <a:lin ang="5400000" scaled="0"/>
        </a:grad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cap="none" spc="20" baseline="0">
                <a:solidFill>
                  <a:schemeClr val="dk1">
                    <a:lumMod val="50000"/>
                    <a:lumOff val="50000"/>
                  </a:schemeClr>
                </a:solidFill>
                <a:latin typeface="+mn-lt"/>
                <a:ea typeface="+mn-ea"/>
                <a:cs typeface="+mn-cs"/>
              </a:defRPr>
            </a:pPr>
            <a:r>
              <a:rPr lang="az-Latn-AZ" dirty="0"/>
              <a:t>2020</a:t>
            </a:r>
            <a:endParaRPr lang="en-US" dirty="0"/>
          </a:p>
        </c:rich>
      </c:tx>
      <c:overlay val="0"/>
      <c:spPr>
        <a:noFill/>
        <a:ln>
          <a:noFill/>
        </a:ln>
        <a:effectLst/>
      </c:spPr>
      <c:txPr>
        <a:bodyPr rot="0" spcFirstLastPara="1" vertOverflow="ellipsis" vert="horz" wrap="square" anchor="ctr" anchorCtr="1"/>
        <a:lstStyle/>
        <a:p>
          <a:pPr>
            <a:defRPr sz="1862" b="0" i="0" u="none" strike="noStrike" kern="1200" cap="none" spc="20" baseline="0">
              <a:solidFill>
                <a:schemeClr val="dk1">
                  <a:lumMod val="50000"/>
                  <a:lumOff val="50000"/>
                </a:schemeClr>
              </a:solidFill>
              <a:latin typeface="+mn-lt"/>
              <a:ea typeface="+mn-ea"/>
              <a:cs typeface="+mn-cs"/>
            </a:defRPr>
          </a:pPr>
          <a:endParaRPr lang="en-US"/>
        </a:p>
      </c:txPr>
    </c:title>
    <c:autoTitleDeleted val="0"/>
    <c:plotArea>
      <c:layout/>
      <c:lineChart>
        <c:grouping val="standard"/>
        <c:varyColors val="0"/>
        <c:ser>
          <c:idx val="0"/>
          <c:order val="0"/>
          <c:tx>
            <c:strRef>
              <c:f>Sheet1!$A$2</c:f>
              <c:strCache>
                <c:ptCount val="1"/>
                <c:pt idx="0">
                  <c:v>say</c:v>
                </c:pt>
              </c:strCache>
            </c:strRef>
          </c:tx>
          <c:spPr>
            <a:ln w="22225" cap="rnd" cmpd="sng" algn="ctr">
              <a:solidFill>
                <a:schemeClr val="accent1"/>
              </a:solidFill>
              <a:round/>
            </a:ln>
            <a:effectLst/>
          </c:spPr>
          <c:marker>
            <c:symbol val="none"/>
          </c:marker>
          <c:cat>
            <c:strLit>
              <c:ptCount val="12"/>
              <c:pt idx="0">
                <c:v>1</c:v>
              </c:pt>
              <c:pt idx="1">
                <c:v>2</c:v>
              </c:pt>
              <c:pt idx="2">
                <c:v>3</c:v>
              </c:pt>
              <c:pt idx="3">
                <c:v>4</c:v>
              </c:pt>
              <c:pt idx="4">
                <c:v>5</c:v>
              </c:pt>
              <c:pt idx="5">
                <c:v>6</c:v>
              </c:pt>
              <c:pt idx="6">
                <c:v>7</c:v>
              </c:pt>
              <c:pt idx="7">
                <c:v>8</c:v>
              </c:pt>
              <c:pt idx="8">
                <c:v>9</c:v>
              </c:pt>
              <c:pt idx="9">
                <c:v>10</c:v>
              </c:pt>
              <c:pt idx="10">
                <c:v>11</c:v>
              </c:pt>
              <c:pt idx="11">
                <c:v>12</c:v>
              </c:pt>
              <c:extLst>
                <c:ext xmlns:c15="http://schemas.microsoft.com/office/drawing/2012/chart" uri="{02D57815-91ED-43cb-92C2-25804820EDAC}">
                  <c15:autoCat val="1"/>
                </c:ext>
              </c:extLst>
            </c:strLit>
          </c:cat>
          <c:val>
            <c:numRef>
              <c:f>Sheet1!$A$3:$A$15</c:f>
              <c:numCache>
                <c:formatCode>General</c:formatCode>
                <c:ptCount val="12"/>
                <c:pt idx="0">
                  <c:v>1209</c:v>
                </c:pt>
                <c:pt idx="1">
                  <c:v>1092</c:v>
                </c:pt>
                <c:pt idx="2">
                  <c:v>1172</c:v>
                </c:pt>
                <c:pt idx="3">
                  <c:v>1308</c:v>
                </c:pt>
                <c:pt idx="4">
                  <c:v>1780</c:v>
                </c:pt>
                <c:pt idx="5">
                  <c:v>1564</c:v>
                </c:pt>
                <c:pt idx="6">
                  <c:v>1432</c:v>
                </c:pt>
                <c:pt idx="7">
                  <c:v>1488</c:v>
                </c:pt>
                <c:pt idx="8">
                  <c:v>1646</c:v>
                </c:pt>
                <c:pt idx="9">
                  <c:v>1963</c:v>
                </c:pt>
                <c:pt idx="10">
                  <c:v>1733</c:v>
                </c:pt>
                <c:pt idx="11">
                  <c:v>1978</c:v>
                </c:pt>
              </c:numCache>
              <c:extLst/>
            </c:numRef>
          </c:val>
          <c:smooth val="0"/>
          <c:extLst>
            <c:ext xmlns:c16="http://schemas.microsoft.com/office/drawing/2014/chart" uri="{C3380CC4-5D6E-409C-BE32-E72D297353CC}">
              <c16:uniqueId val="{00000000-6DC9-456F-ADBA-A076D0CA9F53}"/>
            </c:ext>
          </c:extLst>
        </c:ser>
        <c:ser>
          <c:idx val="1"/>
          <c:order val="1"/>
          <c:tx>
            <c:strRef>
              <c:f>Sheet1!$B$2</c:f>
              <c:strCache>
                <c:ptCount val="1"/>
                <c:pt idx="0">
                  <c:v>ay</c:v>
                </c:pt>
              </c:strCache>
            </c:strRef>
          </c:tx>
          <c:spPr>
            <a:ln w="22225" cap="rnd" cmpd="sng" algn="ctr">
              <a:solidFill>
                <a:schemeClr val="accent2"/>
              </a:solidFill>
              <a:round/>
            </a:ln>
            <a:effectLst/>
          </c:spPr>
          <c:marker>
            <c:symbol val="none"/>
          </c:marker>
          <c:cat>
            <c:strLit>
              <c:ptCount val="12"/>
              <c:pt idx="0">
                <c:v>1</c:v>
              </c:pt>
              <c:pt idx="1">
                <c:v>2</c:v>
              </c:pt>
              <c:pt idx="2">
                <c:v>3</c:v>
              </c:pt>
              <c:pt idx="3">
                <c:v>4</c:v>
              </c:pt>
              <c:pt idx="4">
                <c:v>5</c:v>
              </c:pt>
              <c:pt idx="5">
                <c:v>6</c:v>
              </c:pt>
              <c:pt idx="6">
                <c:v>7</c:v>
              </c:pt>
              <c:pt idx="7">
                <c:v>8</c:v>
              </c:pt>
              <c:pt idx="8">
                <c:v>9</c:v>
              </c:pt>
              <c:pt idx="9">
                <c:v>10</c:v>
              </c:pt>
              <c:pt idx="10">
                <c:v>11</c:v>
              </c:pt>
              <c:pt idx="11">
                <c:v>12</c:v>
              </c:pt>
              <c:extLst>
                <c:ext xmlns:c15="http://schemas.microsoft.com/office/drawing/2012/chart" uri="{02D57815-91ED-43cb-92C2-25804820EDAC}">
                  <c15:autoCat val="1"/>
                </c:ext>
              </c:extLst>
            </c:strLit>
          </c:cat>
          <c:val>
            <c:numRef>
              <c:f>Sheet1!$B$3:$B$15</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extLst/>
            </c:numRef>
          </c:val>
          <c:smooth val="0"/>
          <c:extLst>
            <c:ext xmlns:c16="http://schemas.microsoft.com/office/drawing/2014/chart" uri="{C3380CC4-5D6E-409C-BE32-E72D297353CC}">
              <c16:uniqueId val="{00000001-6DC9-456F-ADBA-A076D0CA9F53}"/>
            </c:ext>
          </c:extLst>
        </c:ser>
        <c:dLbls>
          <c:showLegendKey val="0"/>
          <c:showVal val="0"/>
          <c:showCatName val="0"/>
          <c:showSerName val="0"/>
          <c:showPercent val="0"/>
          <c:showBubbleSize val="0"/>
        </c:dLbls>
        <c:dropLines>
          <c:spPr>
            <a:ln w="9525" cap="flat" cmpd="sng" algn="ctr">
              <a:solidFill>
                <a:schemeClr val="dk1">
                  <a:lumMod val="35000"/>
                  <a:lumOff val="65000"/>
                  <a:alpha val="33000"/>
                </a:schemeClr>
              </a:solidFill>
              <a:round/>
            </a:ln>
            <a:effectLst/>
          </c:spPr>
        </c:dropLines>
        <c:upDownBars>
          <c:gapWidth val="150"/>
          <c:upBars>
            <c:spPr>
              <a:solidFill>
                <a:schemeClr val="lt1"/>
              </a:solidFill>
              <a:ln w="9525">
                <a:solidFill>
                  <a:schemeClr val="dk1">
                    <a:lumMod val="65000"/>
                    <a:lumOff val="35000"/>
                  </a:schemeClr>
                </a:solidFill>
              </a:ln>
              <a:effectLst/>
            </c:spPr>
          </c:upBars>
          <c:downBars>
            <c:spPr>
              <a:solidFill>
                <a:schemeClr val="dk1">
                  <a:lumMod val="75000"/>
                  <a:lumOff val="25000"/>
                </a:schemeClr>
              </a:solidFill>
              <a:ln w="9525">
                <a:solidFill>
                  <a:schemeClr val="dk1">
                    <a:lumMod val="65000"/>
                    <a:lumOff val="35000"/>
                  </a:schemeClr>
                </a:solidFill>
              </a:ln>
              <a:effectLst/>
            </c:spPr>
          </c:downBars>
        </c:upDownBars>
        <c:smooth val="0"/>
        <c:axId val="449277432"/>
        <c:axId val="449277072"/>
      </c:lineChart>
      <c:catAx>
        <c:axId val="449277432"/>
        <c:scaling>
          <c:orientation val="minMax"/>
        </c:scaling>
        <c:delete val="0"/>
        <c:axPos val="b"/>
        <c:numFmt formatCode="General" sourceLinked="0"/>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spc="20" baseline="0">
                <a:solidFill>
                  <a:schemeClr val="dk1">
                    <a:lumMod val="65000"/>
                    <a:lumOff val="35000"/>
                  </a:schemeClr>
                </a:solidFill>
                <a:latin typeface="+mn-lt"/>
                <a:ea typeface="+mn-ea"/>
                <a:cs typeface="+mn-cs"/>
              </a:defRPr>
            </a:pPr>
            <a:endParaRPr lang="en-US"/>
          </a:p>
        </c:txPr>
        <c:crossAx val="449277072"/>
        <c:crosses val="autoZero"/>
        <c:auto val="1"/>
        <c:lblAlgn val="ctr"/>
        <c:lblOffset val="100"/>
        <c:noMultiLvlLbl val="0"/>
      </c:catAx>
      <c:valAx>
        <c:axId val="449277072"/>
        <c:scaling>
          <c:orientation val="minMax"/>
        </c:scaling>
        <c:delete val="0"/>
        <c:axPos val="l"/>
        <c:majorGridlines>
          <c:spPr>
            <a:ln>
              <a:solidFill>
                <a:schemeClr val="dk1">
                  <a:lumMod val="15000"/>
                  <a:lumOff val="85000"/>
                </a:schemeClr>
              </a:solidFill>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spc="20" baseline="0">
                <a:solidFill>
                  <a:schemeClr val="dk1">
                    <a:lumMod val="65000"/>
                    <a:lumOff val="35000"/>
                  </a:schemeClr>
                </a:solidFill>
                <a:latin typeface="+mn-lt"/>
                <a:ea typeface="+mn-ea"/>
                <a:cs typeface="+mn-cs"/>
              </a:defRPr>
            </a:pPr>
            <a:endParaRPr lang="en-US"/>
          </a:p>
        </c:txPr>
        <c:crossAx val="449277432"/>
        <c:crosses val="autoZero"/>
        <c:crossBetween val="between"/>
      </c:valAx>
      <c:dTable>
        <c:showHorzBorder val="1"/>
        <c:showVertBorder val="1"/>
        <c:showOutline val="1"/>
        <c:showKeys val="1"/>
        <c:spPr>
          <a:noFill/>
          <a:ln w="9525">
            <a:solidFill>
              <a:schemeClr val="dk1">
                <a:lumMod val="15000"/>
                <a:lumOff val="85000"/>
              </a:schemeClr>
            </a:solidFill>
          </a:ln>
          <a:effectLst/>
        </c:spPr>
        <c:txPr>
          <a:bodyPr rot="0" spcFirstLastPara="1" vertOverflow="ellipsis" vert="horz" wrap="square" anchor="ctr" anchorCtr="1"/>
          <a:lstStyle/>
          <a:p>
            <a:pPr rtl="0">
              <a:defRPr sz="1197" b="0" i="0" u="none" strike="noStrike" kern="1200" baseline="0">
                <a:solidFill>
                  <a:schemeClr val="dk1">
                    <a:lumMod val="65000"/>
                    <a:lumOff val="35000"/>
                  </a:schemeClr>
                </a:solidFill>
                <a:latin typeface="+mn-lt"/>
                <a:ea typeface="+mn-ea"/>
                <a:cs typeface="+mn-cs"/>
              </a:defRPr>
            </a:pPr>
            <a:endParaRPr lang="en-US"/>
          </a:p>
        </c:txPr>
      </c:dTable>
      <c:spPr>
        <a:gradFill>
          <a:gsLst>
            <a:gs pos="100000">
              <a:schemeClr val="lt1">
                <a:lumMod val="95000"/>
              </a:schemeClr>
            </a:gs>
            <a:gs pos="0">
              <a:schemeClr val="lt1"/>
            </a:gs>
          </a:gsLst>
          <a:lin ang="5400000" scaled="0"/>
        </a:grad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cap="none" spc="20" baseline="0">
                <a:solidFill>
                  <a:schemeClr val="dk1">
                    <a:lumMod val="50000"/>
                    <a:lumOff val="50000"/>
                  </a:schemeClr>
                </a:solidFill>
                <a:latin typeface="+mn-lt"/>
                <a:ea typeface="+mn-ea"/>
                <a:cs typeface="+mn-cs"/>
              </a:defRPr>
            </a:pPr>
            <a:r>
              <a:rPr lang="az-Latn-AZ" dirty="0"/>
              <a:t>2021</a:t>
            </a:r>
            <a:endParaRPr lang="en-US" dirty="0"/>
          </a:p>
        </c:rich>
      </c:tx>
      <c:overlay val="0"/>
      <c:spPr>
        <a:noFill/>
        <a:ln>
          <a:noFill/>
        </a:ln>
        <a:effectLst/>
      </c:spPr>
      <c:txPr>
        <a:bodyPr rot="0" spcFirstLastPara="1" vertOverflow="ellipsis" vert="horz" wrap="square" anchor="ctr" anchorCtr="1"/>
        <a:lstStyle/>
        <a:p>
          <a:pPr>
            <a:defRPr sz="1862" b="0" i="0" u="none" strike="noStrike" kern="1200" cap="none" spc="20" baseline="0">
              <a:solidFill>
                <a:schemeClr val="dk1">
                  <a:lumMod val="50000"/>
                  <a:lumOff val="50000"/>
                </a:schemeClr>
              </a:solidFill>
              <a:latin typeface="+mn-lt"/>
              <a:ea typeface="+mn-ea"/>
              <a:cs typeface="+mn-cs"/>
            </a:defRPr>
          </a:pPr>
          <a:endParaRPr lang="en-US"/>
        </a:p>
      </c:txPr>
    </c:title>
    <c:autoTitleDeleted val="0"/>
    <c:plotArea>
      <c:layout/>
      <c:lineChart>
        <c:grouping val="standard"/>
        <c:varyColors val="0"/>
        <c:ser>
          <c:idx val="0"/>
          <c:order val="0"/>
          <c:tx>
            <c:strRef>
              <c:f>'[Worksheet in C  Users Vefadar Downloads Abşeron Logistika Mərkəzi (1).docx]Sheet1'!$A$2</c:f>
              <c:strCache>
                <c:ptCount val="1"/>
                <c:pt idx="0">
                  <c:v>say</c:v>
                </c:pt>
              </c:strCache>
            </c:strRef>
          </c:tx>
          <c:spPr>
            <a:ln w="22225" cap="rnd" cmpd="sng" algn="ctr">
              <a:solidFill>
                <a:schemeClr val="accent1"/>
              </a:solidFill>
              <a:round/>
            </a:ln>
            <a:effectLst/>
          </c:spPr>
          <c:marker>
            <c:symbol val="none"/>
          </c:marker>
          <c:val>
            <c:numRef>
              <c:f>'[Worksheet in C  Users Vefadar Downloads Abşeron Logistika Mərkəzi (1).docx]Sheet1'!$A$3:$A$15</c:f>
              <c:numCache>
                <c:formatCode>General</c:formatCode>
                <c:ptCount val="13"/>
                <c:pt idx="0">
                  <c:v>1373</c:v>
                </c:pt>
                <c:pt idx="1">
                  <c:v>1603</c:v>
                </c:pt>
                <c:pt idx="2">
                  <c:v>1363</c:v>
                </c:pt>
                <c:pt idx="3">
                  <c:v>1530</c:v>
                </c:pt>
                <c:pt idx="4">
                  <c:v>1764</c:v>
                </c:pt>
                <c:pt idx="5">
                  <c:v>1748</c:v>
                </c:pt>
                <c:pt idx="6">
                  <c:v>1402</c:v>
                </c:pt>
                <c:pt idx="7">
                  <c:v>1179</c:v>
                </c:pt>
                <c:pt idx="8">
                  <c:v>1363</c:v>
                </c:pt>
                <c:pt idx="9">
                  <c:v>1762</c:v>
                </c:pt>
                <c:pt idx="10">
                  <c:v>1748</c:v>
                </c:pt>
                <c:pt idx="11">
                  <c:v>1538</c:v>
                </c:pt>
              </c:numCache>
            </c:numRef>
          </c:val>
          <c:smooth val="0"/>
          <c:extLst>
            <c:ext xmlns:c16="http://schemas.microsoft.com/office/drawing/2014/chart" uri="{C3380CC4-5D6E-409C-BE32-E72D297353CC}">
              <c16:uniqueId val="{00000000-2202-427E-A21E-421724814327}"/>
            </c:ext>
          </c:extLst>
        </c:ser>
        <c:ser>
          <c:idx val="1"/>
          <c:order val="1"/>
          <c:tx>
            <c:strRef>
              <c:f>'[Worksheet in C  Users Vefadar Downloads Abşeron Logistika Mərkəzi (1).docx]Sheet1'!$B$2</c:f>
              <c:strCache>
                <c:ptCount val="1"/>
                <c:pt idx="0">
                  <c:v>ay</c:v>
                </c:pt>
              </c:strCache>
            </c:strRef>
          </c:tx>
          <c:spPr>
            <a:ln w="22225" cap="rnd" cmpd="sng" algn="ctr">
              <a:solidFill>
                <a:schemeClr val="accent2"/>
              </a:solidFill>
              <a:round/>
            </a:ln>
            <a:effectLst/>
          </c:spPr>
          <c:marker>
            <c:symbol val="none"/>
          </c:marker>
          <c:val>
            <c:numRef>
              <c:f>'[Worksheet in C  Users Vefadar Downloads Abşeron Logistika Mərkəzi (1).docx]Sheet1'!$B$3:$B$15</c:f>
              <c:numCache>
                <c:formatCode>General</c:formatCode>
                <c:ptCount val="13"/>
                <c:pt idx="0">
                  <c:v>1</c:v>
                </c:pt>
                <c:pt idx="1">
                  <c:v>2</c:v>
                </c:pt>
                <c:pt idx="2">
                  <c:v>3</c:v>
                </c:pt>
                <c:pt idx="3">
                  <c:v>4</c:v>
                </c:pt>
                <c:pt idx="4">
                  <c:v>5</c:v>
                </c:pt>
                <c:pt idx="5">
                  <c:v>6</c:v>
                </c:pt>
                <c:pt idx="6">
                  <c:v>7</c:v>
                </c:pt>
                <c:pt idx="7">
                  <c:v>8</c:v>
                </c:pt>
                <c:pt idx="8">
                  <c:v>9</c:v>
                </c:pt>
                <c:pt idx="9">
                  <c:v>10</c:v>
                </c:pt>
                <c:pt idx="10">
                  <c:v>11</c:v>
                </c:pt>
                <c:pt idx="11">
                  <c:v>12</c:v>
                </c:pt>
              </c:numCache>
            </c:numRef>
          </c:val>
          <c:smooth val="0"/>
          <c:extLst>
            <c:ext xmlns:c16="http://schemas.microsoft.com/office/drawing/2014/chart" uri="{C3380CC4-5D6E-409C-BE32-E72D297353CC}">
              <c16:uniqueId val="{00000001-2202-427E-A21E-421724814327}"/>
            </c:ext>
          </c:extLst>
        </c:ser>
        <c:dLbls>
          <c:showLegendKey val="0"/>
          <c:showVal val="0"/>
          <c:showCatName val="0"/>
          <c:showSerName val="0"/>
          <c:showPercent val="0"/>
          <c:showBubbleSize val="0"/>
        </c:dLbls>
        <c:dropLines>
          <c:spPr>
            <a:ln w="9525" cap="flat" cmpd="sng" algn="ctr">
              <a:solidFill>
                <a:schemeClr val="dk1">
                  <a:lumMod val="35000"/>
                  <a:lumOff val="65000"/>
                  <a:alpha val="33000"/>
                </a:schemeClr>
              </a:solidFill>
              <a:round/>
            </a:ln>
            <a:effectLst/>
          </c:spPr>
        </c:dropLines>
        <c:upDownBars>
          <c:gapWidth val="150"/>
          <c:upBars>
            <c:spPr>
              <a:solidFill>
                <a:schemeClr val="lt1"/>
              </a:solidFill>
              <a:ln w="9525">
                <a:solidFill>
                  <a:schemeClr val="dk1">
                    <a:lumMod val="65000"/>
                    <a:lumOff val="35000"/>
                  </a:schemeClr>
                </a:solidFill>
              </a:ln>
              <a:effectLst/>
            </c:spPr>
          </c:upBars>
          <c:downBars>
            <c:spPr>
              <a:solidFill>
                <a:schemeClr val="dk1">
                  <a:lumMod val="75000"/>
                  <a:lumOff val="25000"/>
                </a:schemeClr>
              </a:solidFill>
              <a:ln w="9525">
                <a:solidFill>
                  <a:schemeClr val="dk1">
                    <a:lumMod val="65000"/>
                    <a:lumOff val="35000"/>
                  </a:schemeClr>
                </a:solidFill>
              </a:ln>
              <a:effectLst/>
            </c:spPr>
          </c:downBars>
        </c:upDownBars>
        <c:smooth val="0"/>
        <c:axId val="446721272"/>
        <c:axId val="446725232"/>
      </c:lineChart>
      <c:catAx>
        <c:axId val="446721272"/>
        <c:scaling>
          <c:orientation val="minMax"/>
        </c:scaling>
        <c:delete val="0"/>
        <c:axPos val="b"/>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spc="20" baseline="0">
                <a:solidFill>
                  <a:schemeClr val="dk1">
                    <a:lumMod val="65000"/>
                    <a:lumOff val="35000"/>
                  </a:schemeClr>
                </a:solidFill>
                <a:latin typeface="+mn-lt"/>
                <a:ea typeface="+mn-ea"/>
                <a:cs typeface="+mn-cs"/>
              </a:defRPr>
            </a:pPr>
            <a:endParaRPr lang="en-US"/>
          </a:p>
        </c:txPr>
        <c:crossAx val="446725232"/>
        <c:crosses val="autoZero"/>
        <c:auto val="1"/>
        <c:lblAlgn val="ctr"/>
        <c:lblOffset val="100"/>
        <c:noMultiLvlLbl val="0"/>
      </c:catAx>
      <c:valAx>
        <c:axId val="44672523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spc="20" baseline="0">
                <a:solidFill>
                  <a:schemeClr val="dk1">
                    <a:lumMod val="65000"/>
                    <a:lumOff val="35000"/>
                  </a:schemeClr>
                </a:solidFill>
                <a:latin typeface="+mn-lt"/>
                <a:ea typeface="+mn-ea"/>
                <a:cs typeface="+mn-cs"/>
              </a:defRPr>
            </a:pPr>
            <a:endParaRPr lang="en-US"/>
          </a:p>
        </c:txPr>
        <c:crossAx val="446721272"/>
        <c:crosses val="autoZero"/>
        <c:crossBetween val="between"/>
      </c:valAx>
      <c:dTable>
        <c:showHorzBorder val="1"/>
        <c:showVertBorder val="1"/>
        <c:showOutline val="1"/>
        <c:showKeys val="1"/>
        <c:spPr>
          <a:noFill/>
          <a:ln w="9525">
            <a:solidFill>
              <a:schemeClr val="dk1">
                <a:lumMod val="15000"/>
                <a:lumOff val="85000"/>
              </a:schemeClr>
            </a:solidFill>
          </a:ln>
          <a:effectLst/>
        </c:spPr>
        <c:txPr>
          <a:bodyPr rot="0" spcFirstLastPara="1" vertOverflow="ellipsis" vert="horz" wrap="square" anchor="ctr" anchorCtr="1"/>
          <a:lstStyle/>
          <a:p>
            <a:pPr rtl="0">
              <a:defRPr sz="1197" b="0" i="0" u="none" strike="noStrike" kern="1200" baseline="0">
                <a:solidFill>
                  <a:schemeClr val="dk1">
                    <a:lumMod val="65000"/>
                    <a:lumOff val="35000"/>
                  </a:schemeClr>
                </a:solidFill>
                <a:latin typeface="+mn-lt"/>
                <a:ea typeface="+mn-ea"/>
                <a:cs typeface="+mn-cs"/>
              </a:defRPr>
            </a:pPr>
            <a:endParaRPr lang="en-US"/>
          </a:p>
        </c:txPr>
      </c:dTable>
      <c:spPr>
        <a:gradFill>
          <a:gsLst>
            <a:gs pos="100000">
              <a:schemeClr val="lt1">
                <a:lumMod val="95000"/>
              </a:schemeClr>
            </a:gs>
            <a:gs pos="0">
              <a:schemeClr val="lt1"/>
            </a:gs>
          </a:gsLst>
          <a:lin ang="5400000" scaled="0"/>
        </a:grad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cap="none" spc="20" baseline="0">
                <a:solidFill>
                  <a:schemeClr val="dk1">
                    <a:lumMod val="50000"/>
                    <a:lumOff val="50000"/>
                  </a:schemeClr>
                </a:solidFill>
                <a:latin typeface="+mn-lt"/>
                <a:ea typeface="+mn-ea"/>
                <a:cs typeface="+mn-cs"/>
              </a:defRPr>
            </a:pPr>
            <a:r>
              <a:rPr lang="az-Latn-AZ" dirty="0"/>
              <a:t>2022</a:t>
            </a:r>
            <a:endParaRPr lang="en-US" dirty="0"/>
          </a:p>
        </c:rich>
      </c:tx>
      <c:overlay val="0"/>
      <c:spPr>
        <a:noFill/>
        <a:ln>
          <a:noFill/>
        </a:ln>
        <a:effectLst/>
      </c:spPr>
      <c:txPr>
        <a:bodyPr rot="0" spcFirstLastPara="1" vertOverflow="ellipsis" vert="horz" wrap="square" anchor="ctr" anchorCtr="1"/>
        <a:lstStyle/>
        <a:p>
          <a:pPr>
            <a:defRPr sz="1862" b="0" i="0" u="none" strike="noStrike" kern="1200" cap="none" spc="20" baseline="0">
              <a:solidFill>
                <a:schemeClr val="dk1">
                  <a:lumMod val="50000"/>
                  <a:lumOff val="50000"/>
                </a:schemeClr>
              </a:solidFill>
              <a:latin typeface="+mn-lt"/>
              <a:ea typeface="+mn-ea"/>
              <a:cs typeface="+mn-cs"/>
            </a:defRPr>
          </a:pPr>
          <a:endParaRPr lang="en-US"/>
        </a:p>
      </c:txPr>
    </c:title>
    <c:autoTitleDeleted val="0"/>
    <c:plotArea>
      <c:layout/>
      <c:lineChart>
        <c:grouping val="standard"/>
        <c:varyColors val="0"/>
        <c:ser>
          <c:idx val="0"/>
          <c:order val="0"/>
          <c:tx>
            <c:strRef>
              <c:f>'[Worksheet in C  Users Vefadar Downloads Abşeron Logistika Mərkəzi (1).docx]Sheet1'!$A$2</c:f>
              <c:strCache>
                <c:ptCount val="1"/>
                <c:pt idx="0">
                  <c:v>say</c:v>
                </c:pt>
              </c:strCache>
            </c:strRef>
          </c:tx>
          <c:spPr>
            <a:ln w="22225" cap="rnd" cmpd="sng" algn="ctr">
              <a:solidFill>
                <a:schemeClr val="accent1"/>
              </a:solidFill>
              <a:round/>
            </a:ln>
            <a:effectLst/>
          </c:spPr>
          <c:marker>
            <c:symbol val="none"/>
          </c:marker>
          <c:val>
            <c:numRef>
              <c:f>'[Worksheet in C  Users Vefadar Downloads Abşeron Logistika Mərkəzi (1).docx]Sheet1'!$A$3:$A$15</c:f>
              <c:numCache>
                <c:formatCode>General</c:formatCode>
                <c:ptCount val="13"/>
                <c:pt idx="0">
                  <c:v>1373</c:v>
                </c:pt>
                <c:pt idx="1">
                  <c:v>1603</c:v>
                </c:pt>
                <c:pt idx="2">
                  <c:v>1363</c:v>
                </c:pt>
                <c:pt idx="3">
                  <c:v>1530</c:v>
                </c:pt>
                <c:pt idx="4">
                  <c:v>1764</c:v>
                </c:pt>
                <c:pt idx="5">
                  <c:v>1748</c:v>
                </c:pt>
                <c:pt idx="6">
                  <c:v>1402</c:v>
                </c:pt>
                <c:pt idx="7">
                  <c:v>1179</c:v>
                </c:pt>
                <c:pt idx="8">
                  <c:v>1363</c:v>
                </c:pt>
                <c:pt idx="9">
                  <c:v>1762</c:v>
                </c:pt>
                <c:pt idx="10">
                  <c:v>1748</c:v>
                </c:pt>
                <c:pt idx="11">
                  <c:v>1538</c:v>
                </c:pt>
              </c:numCache>
            </c:numRef>
          </c:val>
          <c:smooth val="0"/>
          <c:extLst>
            <c:ext xmlns:c16="http://schemas.microsoft.com/office/drawing/2014/chart" uri="{C3380CC4-5D6E-409C-BE32-E72D297353CC}">
              <c16:uniqueId val="{00000000-42BA-48B3-B822-AD9A2E9C0839}"/>
            </c:ext>
          </c:extLst>
        </c:ser>
        <c:ser>
          <c:idx val="1"/>
          <c:order val="1"/>
          <c:tx>
            <c:strRef>
              <c:f>'[Worksheet in C  Users Vefadar Downloads Abşeron Logistika Mərkəzi (1).docx]Sheet1'!$B$2</c:f>
              <c:strCache>
                <c:ptCount val="1"/>
                <c:pt idx="0">
                  <c:v>ay</c:v>
                </c:pt>
              </c:strCache>
            </c:strRef>
          </c:tx>
          <c:spPr>
            <a:ln w="22225" cap="rnd" cmpd="sng" algn="ctr">
              <a:solidFill>
                <a:schemeClr val="accent2"/>
              </a:solidFill>
              <a:round/>
            </a:ln>
            <a:effectLst/>
          </c:spPr>
          <c:marker>
            <c:symbol val="none"/>
          </c:marker>
          <c:val>
            <c:numRef>
              <c:f>'[Worksheet in C  Users Vefadar Downloads Abşeron Logistika Mərkəzi (1).docx]Sheet1'!$B$3:$B$15</c:f>
              <c:numCache>
                <c:formatCode>General</c:formatCode>
                <c:ptCount val="13"/>
                <c:pt idx="0">
                  <c:v>1</c:v>
                </c:pt>
                <c:pt idx="1">
                  <c:v>2</c:v>
                </c:pt>
                <c:pt idx="2">
                  <c:v>3</c:v>
                </c:pt>
                <c:pt idx="3">
                  <c:v>4</c:v>
                </c:pt>
                <c:pt idx="4">
                  <c:v>5</c:v>
                </c:pt>
                <c:pt idx="5">
                  <c:v>6</c:v>
                </c:pt>
                <c:pt idx="6">
                  <c:v>7</c:v>
                </c:pt>
                <c:pt idx="7">
                  <c:v>8</c:v>
                </c:pt>
                <c:pt idx="8">
                  <c:v>9</c:v>
                </c:pt>
                <c:pt idx="9">
                  <c:v>10</c:v>
                </c:pt>
                <c:pt idx="10">
                  <c:v>11</c:v>
                </c:pt>
                <c:pt idx="11">
                  <c:v>12</c:v>
                </c:pt>
              </c:numCache>
            </c:numRef>
          </c:val>
          <c:smooth val="0"/>
          <c:extLst>
            <c:ext xmlns:c16="http://schemas.microsoft.com/office/drawing/2014/chart" uri="{C3380CC4-5D6E-409C-BE32-E72D297353CC}">
              <c16:uniqueId val="{00000001-42BA-48B3-B822-AD9A2E9C0839}"/>
            </c:ext>
          </c:extLst>
        </c:ser>
        <c:dLbls>
          <c:showLegendKey val="0"/>
          <c:showVal val="0"/>
          <c:showCatName val="0"/>
          <c:showSerName val="0"/>
          <c:showPercent val="0"/>
          <c:showBubbleSize val="0"/>
        </c:dLbls>
        <c:dropLines>
          <c:spPr>
            <a:ln w="9525" cap="flat" cmpd="sng" algn="ctr">
              <a:solidFill>
                <a:schemeClr val="dk1">
                  <a:lumMod val="35000"/>
                  <a:lumOff val="65000"/>
                  <a:alpha val="33000"/>
                </a:schemeClr>
              </a:solidFill>
              <a:round/>
            </a:ln>
            <a:effectLst/>
          </c:spPr>
        </c:dropLines>
        <c:upDownBars>
          <c:gapWidth val="150"/>
          <c:upBars>
            <c:spPr>
              <a:solidFill>
                <a:schemeClr val="lt1"/>
              </a:solidFill>
              <a:ln w="9525">
                <a:solidFill>
                  <a:schemeClr val="dk1">
                    <a:lumMod val="65000"/>
                    <a:lumOff val="35000"/>
                  </a:schemeClr>
                </a:solidFill>
              </a:ln>
              <a:effectLst/>
            </c:spPr>
          </c:upBars>
          <c:downBars>
            <c:spPr>
              <a:solidFill>
                <a:schemeClr val="dk1">
                  <a:lumMod val="75000"/>
                  <a:lumOff val="25000"/>
                </a:schemeClr>
              </a:solidFill>
              <a:ln w="9525">
                <a:solidFill>
                  <a:schemeClr val="dk1">
                    <a:lumMod val="65000"/>
                    <a:lumOff val="35000"/>
                  </a:schemeClr>
                </a:solidFill>
              </a:ln>
              <a:effectLst/>
            </c:spPr>
          </c:downBars>
        </c:upDownBars>
        <c:smooth val="0"/>
        <c:axId val="446721272"/>
        <c:axId val="446725232"/>
      </c:lineChart>
      <c:catAx>
        <c:axId val="446721272"/>
        <c:scaling>
          <c:orientation val="minMax"/>
        </c:scaling>
        <c:delete val="0"/>
        <c:axPos val="b"/>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spc="20" baseline="0">
                <a:solidFill>
                  <a:schemeClr val="dk1">
                    <a:lumMod val="65000"/>
                    <a:lumOff val="35000"/>
                  </a:schemeClr>
                </a:solidFill>
                <a:latin typeface="+mn-lt"/>
                <a:ea typeface="+mn-ea"/>
                <a:cs typeface="+mn-cs"/>
              </a:defRPr>
            </a:pPr>
            <a:endParaRPr lang="en-US"/>
          </a:p>
        </c:txPr>
        <c:crossAx val="446725232"/>
        <c:crosses val="autoZero"/>
        <c:auto val="1"/>
        <c:lblAlgn val="ctr"/>
        <c:lblOffset val="100"/>
        <c:noMultiLvlLbl val="0"/>
      </c:catAx>
      <c:valAx>
        <c:axId val="44672523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spc="20" baseline="0">
                <a:solidFill>
                  <a:schemeClr val="dk1">
                    <a:lumMod val="65000"/>
                    <a:lumOff val="35000"/>
                  </a:schemeClr>
                </a:solidFill>
                <a:latin typeface="+mn-lt"/>
                <a:ea typeface="+mn-ea"/>
                <a:cs typeface="+mn-cs"/>
              </a:defRPr>
            </a:pPr>
            <a:endParaRPr lang="en-US"/>
          </a:p>
        </c:txPr>
        <c:crossAx val="446721272"/>
        <c:crosses val="autoZero"/>
        <c:crossBetween val="between"/>
      </c:valAx>
      <c:dTable>
        <c:showHorzBorder val="1"/>
        <c:showVertBorder val="1"/>
        <c:showOutline val="1"/>
        <c:showKeys val="1"/>
        <c:spPr>
          <a:noFill/>
          <a:ln w="9525">
            <a:solidFill>
              <a:schemeClr val="dk1">
                <a:lumMod val="15000"/>
                <a:lumOff val="85000"/>
              </a:schemeClr>
            </a:solidFill>
          </a:ln>
          <a:effectLst/>
        </c:spPr>
        <c:txPr>
          <a:bodyPr rot="0" spcFirstLastPara="1" vertOverflow="ellipsis" vert="horz" wrap="square" anchor="ctr" anchorCtr="1"/>
          <a:lstStyle/>
          <a:p>
            <a:pPr rtl="0">
              <a:defRPr sz="1197" b="0" i="0" u="none" strike="noStrike" kern="1200" baseline="0">
                <a:solidFill>
                  <a:schemeClr val="dk1">
                    <a:lumMod val="65000"/>
                    <a:lumOff val="35000"/>
                  </a:schemeClr>
                </a:solidFill>
                <a:latin typeface="+mn-lt"/>
                <a:ea typeface="+mn-ea"/>
                <a:cs typeface="+mn-cs"/>
              </a:defRPr>
            </a:pPr>
            <a:endParaRPr lang="en-US"/>
          </a:p>
        </c:txPr>
      </c:dTable>
      <c:spPr>
        <a:gradFill>
          <a:gsLst>
            <a:gs pos="100000">
              <a:schemeClr val="lt1">
                <a:lumMod val="95000"/>
              </a:schemeClr>
            </a:gs>
            <a:gs pos="0">
              <a:schemeClr val="lt1"/>
            </a:gs>
          </a:gsLst>
          <a:lin ang="5400000" scaled="0"/>
        </a:grad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cap="none" spc="20" baseline="0">
                <a:solidFill>
                  <a:schemeClr val="dk1">
                    <a:lumMod val="50000"/>
                    <a:lumOff val="50000"/>
                  </a:schemeClr>
                </a:solidFill>
                <a:latin typeface="+mn-lt"/>
                <a:ea typeface="+mn-ea"/>
                <a:cs typeface="+mn-cs"/>
              </a:defRPr>
            </a:pPr>
            <a:r>
              <a:rPr lang="az-Latn-AZ"/>
              <a:t>2019</a:t>
            </a:r>
            <a:endParaRPr lang="en-US"/>
          </a:p>
        </c:rich>
      </c:tx>
      <c:overlay val="0"/>
      <c:spPr>
        <a:noFill/>
        <a:ln>
          <a:noFill/>
        </a:ln>
        <a:effectLst/>
      </c:spPr>
      <c:txPr>
        <a:bodyPr rot="0" spcFirstLastPara="1" vertOverflow="ellipsis" vert="horz" wrap="square" anchor="ctr" anchorCtr="1"/>
        <a:lstStyle/>
        <a:p>
          <a:pPr>
            <a:defRPr sz="1862" b="0" i="0" u="none" strike="noStrike" kern="1200" cap="none" spc="20" baseline="0">
              <a:solidFill>
                <a:schemeClr val="dk1">
                  <a:lumMod val="50000"/>
                  <a:lumOff val="50000"/>
                </a:schemeClr>
              </a:solidFill>
              <a:latin typeface="+mn-lt"/>
              <a:ea typeface="+mn-ea"/>
              <a:cs typeface="+mn-cs"/>
            </a:defRPr>
          </a:pPr>
          <a:endParaRPr lang="en-US"/>
        </a:p>
      </c:txPr>
    </c:title>
    <c:autoTitleDeleted val="0"/>
    <c:plotArea>
      <c:layout/>
      <c:lineChart>
        <c:grouping val="standard"/>
        <c:varyColors val="0"/>
        <c:ser>
          <c:idx val="0"/>
          <c:order val="0"/>
          <c:tx>
            <c:strRef>
              <c:f>'[Worksheet in C  Users Vefadar Downloads Abşeron Logistika Mərkəzi (1).docx]Sheet1'!$A$2</c:f>
              <c:strCache>
                <c:ptCount val="1"/>
                <c:pt idx="0">
                  <c:v>say</c:v>
                </c:pt>
              </c:strCache>
            </c:strRef>
          </c:tx>
          <c:spPr>
            <a:ln w="22225" cap="rnd" cmpd="sng" algn="ctr">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35000"/>
                          <a:lumOff val="65000"/>
                        </a:schemeClr>
                      </a:solidFill>
                    </a:ln>
                    <a:effectLst/>
                  </c:spPr>
                </c15:leaderLines>
              </c:ext>
            </c:extLst>
          </c:dLbls>
          <c:cat>
            <c:strLit>
              <c:ptCount val="12"/>
              <c:pt idx="0">
                <c:v>1</c:v>
              </c:pt>
              <c:pt idx="1">
                <c:v>2</c:v>
              </c:pt>
              <c:pt idx="2">
                <c:v>3</c:v>
              </c:pt>
              <c:pt idx="3">
                <c:v>4</c:v>
              </c:pt>
              <c:pt idx="4">
                <c:v>5</c:v>
              </c:pt>
              <c:pt idx="5">
                <c:v>6</c:v>
              </c:pt>
              <c:pt idx="6">
                <c:v>7</c:v>
              </c:pt>
              <c:pt idx="7">
                <c:v>8</c:v>
              </c:pt>
              <c:pt idx="8">
                <c:v>9</c:v>
              </c:pt>
              <c:pt idx="9">
                <c:v>10</c:v>
              </c:pt>
              <c:pt idx="10">
                <c:v>11</c:v>
              </c:pt>
              <c:pt idx="11">
                <c:v>12</c:v>
              </c:pt>
              <c:extLst>
                <c:ext xmlns:c15="http://schemas.microsoft.com/office/drawing/2012/chart" uri="{02D57815-91ED-43cb-92C2-25804820EDAC}">
                  <c15:autoCat val="1"/>
                </c:ext>
              </c:extLst>
            </c:strLit>
          </c:cat>
          <c:val>
            <c:numRef>
              <c:f>'[Worksheet in C  Users Vefadar Downloads Abşeron Logistika Mərkəzi (1).docx]Sheet1'!$A$3:$A$15</c:f>
              <c:numCache>
                <c:formatCode>General</c:formatCode>
                <c:ptCount val="12"/>
                <c:pt idx="0">
                  <c:v>697</c:v>
                </c:pt>
                <c:pt idx="1">
                  <c:v>722</c:v>
                </c:pt>
                <c:pt idx="2">
                  <c:v>600</c:v>
                </c:pt>
                <c:pt idx="3">
                  <c:v>779</c:v>
                </c:pt>
                <c:pt idx="4">
                  <c:v>643</c:v>
                </c:pt>
                <c:pt idx="5">
                  <c:v>843</c:v>
                </c:pt>
                <c:pt idx="6">
                  <c:v>1137</c:v>
                </c:pt>
                <c:pt idx="7">
                  <c:v>1054</c:v>
                </c:pt>
                <c:pt idx="8">
                  <c:v>880</c:v>
                </c:pt>
                <c:pt idx="9">
                  <c:v>855</c:v>
                </c:pt>
                <c:pt idx="10">
                  <c:v>906</c:v>
                </c:pt>
                <c:pt idx="11">
                  <c:v>898</c:v>
                </c:pt>
              </c:numCache>
              <c:extLst/>
            </c:numRef>
          </c:val>
          <c:smooth val="0"/>
          <c:extLst>
            <c:ext xmlns:c16="http://schemas.microsoft.com/office/drawing/2014/chart" uri="{C3380CC4-5D6E-409C-BE32-E72D297353CC}">
              <c16:uniqueId val="{00000000-A4E9-4527-9083-37295D6CAE37}"/>
            </c:ext>
          </c:extLst>
        </c:ser>
        <c:ser>
          <c:idx val="1"/>
          <c:order val="1"/>
          <c:tx>
            <c:strRef>
              <c:f>'[Worksheet in C  Users Vefadar Downloads Abşeron Logistika Mərkəzi (1).docx]Sheet1'!$B$2</c:f>
              <c:strCache>
                <c:ptCount val="1"/>
                <c:pt idx="0">
                  <c:v>ay</c:v>
                </c:pt>
              </c:strCache>
            </c:strRef>
          </c:tx>
          <c:spPr>
            <a:ln w="22225" cap="rnd" cmpd="sng" algn="ctr">
              <a:solidFill>
                <a:schemeClr val="accent2"/>
              </a:solidFill>
              <a:round/>
            </a:ln>
            <a:effectLst/>
          </c:spPr>
          <c:marker>
            <c:symbol val="none"/>
          </c:marker>
          <c:dLbls>
            <c:delete val="1"/>
          </c:dLbls>
          <c:cat>
            <c:strLit>
              <c:ptCount val="12"/>
              <c:pt idx="0">
                <c:v>1</c:v>
              </c:pt>
              <c:pt idx="1">
                <c:v>2</c:v>
              </c:pt>
              <c:pt idx="2">
                <c:v>3</c:v>
              </c:pt>
              <c:pt idx="3">
                <c:v>4</c:v>
              </c:pt>
              <c:pt idx="4">
                <c:v>5</c:v>
              </c:pt>
              <c:pt idx="5">
                <c:v>6</c:v>
              </c:pt>
              <c:pt idx="6">
                <c:v>7</c:v>
              </c:pt>
              <c:pt idx="7">
                <c:v>8</c:v>
              </c:pt>
              <c:pt idx="8">
                <c:v>9</c:v>
              </c:pt>
              <c:pt idx="9">
                <c:v>10</c:v>
              </c:pt>
              <c:pt idx="10">
                <c:v>11</c:v>
              </c:pt>
              <c:pt idx="11">
                <c:v>12</c:v>
              </c:pt>
              <c:extLst>
                <c:ext xmlns:c15="http://schemas.microsoft.com/office/drawing/2012/chart" uri="{02D57815-91ED-43cb-92C2-25804820EDAC}">
                  <c15:autoCat val="1"/>
                </c:ext>
              </c:extLst>
            </c:strLit>
          </c:cat>
          <c:val>
            <c:numRef>
              <c:f>'[Worksheet in C  Users Vefadar Downloads Abşeron Logistika Mərkəzi (1).docx]Sheet1'!$B$3:$B$15</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extLst/>
            </c:numRef>
          </c:val>
          <c:smooth val="0"/>
          <c:extLst>
            <c:ext xmlns:c16="http://schemas.microsoft.com/office/drawing/2014/chart" uri="{C3380CC4-5D6E-409C-BE32-E72D297353CC}">
              <c16:uniqueId val="{00000001-A4E9-4527-9083-37295D6CAE37}"/>
            </c:ext>
          </c:extLst>
        </c:ser>
        <c:dLbls>
          <c:dLblPos val="ctr"/>
          <c:showLegendKey val="0"/>
          <c:showVal val="1"/>
          <c:showCatName val="0"/>
          <c:showSerName val="0"/>
          <c:showPercent val="0"/>
          <c:showBubbleSize val="0"/>
        </c:dLbls>
        <c:dropLines>
          <c:spPr>
            <a:ln w="9525" cap="flat" cmpd="sng" algn="ctr">
              <a:solidFill>
                <a:schemeClr val="dk1">
                  <a:lumMod val="35000"/>
                  <a:lumOff val="65000"/>
                  <a:alpha val="33000"/>
                </a:schemeClr>
              </a:solidFill>
              <a:round/>
            </a:ln>
            <a:effectLst/>
          </c:spPr>
        </c:dropLines>
        <c:smooth val="0"/>
        <c:axId val="440868048"/>
        <c:axId val="440868408"/>
      </c:lineChart>
      <c:catAx>
        <c:axId val="440868048"/>
        <c:scaling>
          <c:orientation val="minMax"/>
        </c:scaling>
        <c:delete val="0"/>
        <c:axPos val="b"/>
        <c:numFmt formatCode="General" sourceLinked="0"/>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spc="20" baseline="0">
                <a:solidFill>
                  <a:schemeClr val="dk1">
                    <a:lumMod val="65000"/>
                    <a:lumOff val="35000"/>
                  </a:schemeClr>
                </a:solidFill>
                <a:latin typeface="+mn-lt"/>
                <a:ea typeface="+mn-ea"/>
                <a:cs typeface="+mn-cs"/>
              </a:defRPr>
            </a:pPr>
            <a:endParaRPr lang="en-US"/>
          </a:p>
        </c:txPr>
        <c:crossAx val="440868408"/>
        <c:crosses val="autoZero"/>
        <c:auto val="1"/>
        <c:lblAlgn val="ctr"/>
        <c:lblOffset val="100"/>
        <c:noMultiLvlLbl val="0"/>
      </c:catAx>
      <c:valAx>
        <c:axId val="44086840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spc="20" baseline="0">
                <a:solidFill>
                  <a:schemeClr val="dk1">
                    <a:lumMod val="65000"/>
                    <a:lumOff val="35000"/>
                  </a:schemeClr>
                </a:solidFill>
                <a:latin typeface="+mn-lt"/>
                <a:ea typeface="+mn-ea"/>
                <a:cs typeface="+mn-cs"/>
              </a:defRPr>
            </a:pPr>
            <a:endParaRPr lang="en-US"/>
          </a:p>
        </c:txPr>
        <c:crossAx val="440868048"/>
        <c:crosses val="autoZero"/>
        <c:crossBetween val="between"/>
      </c:valAx>
      <c:spPr>
        <a:gradFill>
          <a:gsLst>
            <a:gs pos="100000">
              <a:schemeClr val="lt1">
                <a:lumMod val="95000"/>
              </a:schemeClr>
            </a:gs>
            <a:gs pos="0">
              <a:schemeClr val="lt1"/>
            </a:gs>
          </a:gsLst>
          <a:lin ang="5400000" scaled="0"/>
        </a:grad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cap="none" spc="20" baseline="0">
                <a:solidFill>
                  <a:schemeClr val="dk1">
                    <a:lumMod val="50000"/>
                    <a:lumOff val="50000"/>
                  </a:schemeClr>
                </a:solidFill>
                <a:latin typeface="+mn-lt"/>
                <a:ea typeface="+mn-ea"/>
                <a:cs typeface="+mn-cs"/>
              </a:defRPr>
            </a:pPr>
            <a:r>
              <a:rPr lang="az-Latn-AZ" dirty="0"/>
              <a:t>2020</a:t>
            </a:r>
            <a:endParaRPr lang="en-US" dirty="0"/>
          </a:p>
        </c:rich>
      </c:tx>
      <c:overlay val="0"/>
      <c:spPr>
        <a:noFill/>
        <a:ln>
          <a:noFill/>
        </a:ln>
        <a:effectLst/>
      </c:spPr>
      <c:txPr>
        <a:bodyPr rot="0" spcFirstLastPara="1" vertOverflow="ellipsis" vert="horz" wrap="square" anchor="ctr" anchorCtr="1"/>
        <a:lstStyle/>
        <a:p>
          <a:pPr>
            <a:defRPr sz="1862" b="0" i="0" u="none" strike="noStrike" kern="1200" cap="none" spc="20" baseline="0">
              <a:solidFill>
                <a:schemeClr val="dk1">
                  <a:lumMod val="50000"/>
                  <a:lumOff val="50000"/>
                </a:schemeClr>
              </a:solidFill>
              <a:latin typeface="+mn-lt"/>
              <a:ea typeface="+mn-ea"/>
              <a:cs typeface="+mn-cs"/>
            </a:defRPr>
          </a:pPr>
          <a:endParaRPr lang="en-US"/>
        </a:p>
      </c:txPr>
    </c:title>
    <c:autoTitleDeleted val="0"/>
    <c:plotArea>
      <c:layout>
        <c:manualLayout>
          <c:layoutTarget val="inner"/>
          <c:xMode val="edge"/>
          <c:yMode val="edge"/>
          <c:x val="9.5545196912026814E-2"/>
          <c:y val="0.10362124271697208"/>
          <c:w val="0.86531777456686365"/>
          <c:h val="0.75433359523078003"/>
        </c:manualLayout>
      </c:layout>
      <c:lineChart>
        <c:grouping val="standard"/>
        <c:varyColors val="0"/>
        <c:ser>
          <c:idx val="0"/>
          <c:order val="0"/>
          <c:tx>
            <c:strRef>
              <c:f>'[Worksheet in C  Users Vefadar Downloads Abşeron Logistika Mərkəzi (1).docx]Sheet1'!$A$2</c:f>
              <c:strCache>
                <c:ptCount val="1"/>
                <c:pt idx="0">
                  <c:v>say</c:v>
                </c:pt>
              </c:strCache>
            </c:strRef>
          </c:tx>
          <c:spPr>
            <a:ln w="22225" cap="rnd" cmpd="sng" algn="ctr">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35000"/>
                          <a:lumOff val="65000"/>
                        </a:schemeClr>
                      </a:solidFill>
                    </a:ln>
                    <a:effectLst/>
                  </c:spPr>
                </c15:leaderLines>
              </c:ext>
            </c:extLst>
          </c:dLbls>
          <c:cat>
            <c:strLit>
              <c:ptCount val="12"/>
              <c:pt idx="0">
                <c:v>1</c:v>
              </c:pt>
              <c:pt idx="1">
                <c:v>2</c:v>
              </c:pt>
              <c:pt idx="2">
                <c:v>3</c:v>
              </c:pt>
              <c:pt idx="3">
                <c:v>4</c:v>
              </c:pt>
              <c:pt idx="4">
                <c:v>5</c:v>
              </c:pt>
              <c:pt idx="5">
                <c:v>6</c:v>
              </c:pt>
              <c:pt idx="6">
                <c:v>7</c:v>
              </c:pt>
              <c:pt idx="7">
                <c:v>8</c:v>
              </c:pt>
              <c:pt idx="8">
                <c:v>9</c:v>
              </c:pt>
              <c:pt idx="9">
                <c:v>10</c:v>
              </c:pt>
              <c:pt idx="10">
                <c:v>11</c:v>
              </c:pt>
              <c:pt idx="11">
                <c:v>12</c:v>
              </c:pt>
              <c:extLst>
                <c:ext xmlns:c15="http://schemas.microsoft.com/office/drawing/2012/chart" uri="{02D57815-91ED-43cb-92C2-25804820EDAC}">
                  <c15:autoCat val="1"/>
                </c:ext>
              </c:extLst>
            </c:strLit>
          </c:cat>
          <c:val>
            <c:numRef>
              <c:f>'[Worksheet in C  Users Vefadar Downloads Abşeron Logistika Mərkəzi (1).docx]Sheet1'!$A$3:$A$15</c:f>
              <c:numCache>
                <c:formatCode>General</c:formatCode>
                <c:ptCount val="12"/>
                <c:pt idx="0">
                  <c:v>1092</c:v>
                </c:pt>
                <c:pt idx="1">
                  <c:v>886</c:v>
                </c:pt>
                <c:pt idx="2">
                  <c:v>701</c:v>
                </c:pt>
                <c:pt idx="3">
                  <c:v>628</c:v>
                </c:pt>
                <c:pt idx="4">
                  <c:v>924</c:v>
                </c:pt>
                <c:pt idx="5">
                  <c:v>1080</c:v>
                </c:pt>
                <c:pt idx="6">
                  <c:v>1063</c:v>
                </c:pt>
                <c:pt idx="7">
                  <c:v>908</c:v>
                </c:pt>
                <c:pt idx="8">
                  <c:v>1119</c:v>
                </c:pt>
                <c:pt idx="9">
                  <c:v>952</c:v>
                </c:pt>
                <c:pt idx="10">
                  <c:v>1067</c:v>
                </c:pt>
                <c:pt idx="11">
                  <c:v>930</c:v>
                </c:pt>
              </c:numCache>
              <c:extLst/>
            </c:numRef>
          </c:val>
          <c:smooth val="0"/>
          <c:extLst>
            <c:ext xmlns:c16="http://schemas.microsoft.com/office/drawing/2014/chart" uri="{C3380CC4-5D6E-409C-BE32-E72D297353CC}">
              <c16:uniqueId val="{00000000-EC57-4C0B-A4C4-2EA8DBD45FE7}"/>
            </c:ext>
          </c:extLst>
        </c:ser>
        <c:ser>
          <c:idx val="1"/>
          <c:order val="1"/>
          <c:tx>
            <c:strRef>
              <c:f>'[Worksheet in C  Users Vefadar Downloads Abşeron Logistika Mərkəzi (1).docx]Sheet1'!$B$2</c:f>
              <c:strCache>
                <c:ptCount val="1"/>
                <c:pt idx="0">
                  <c:v>ay</c:v>
                </c:pt>
              </c:strCache>
            </c:strRef>
          </c:tx>
          <c:spPr>
            <a:ln w="22225" cap="rnd" cmpd="sng" algn="ctr">
              <a:solidFill>
                <a:schemeClr val="accent2"/>
              </a:solidFill>
              <a:round/>
            </a:ln>
            <a:effectLst/>
          </c:spPr>
          <c:marker>
            <c:symbol val="none"/>
          </c:marker>
          <c:dLbls>
            <c:delete val="1"/>
          </c:dLbls>
          <c:cat>
            <c:strLit>
              <c:ptCount val="12"/>
              <c:pt idx="0">
                <c:v>1</c:v>
              </c:pt>
              <c:pt idx="1">
                <c:v>2</c:v>
              </c:pt>
              <c:pt idx="2">
                <c:v>3</c:v>
              </c:pt>
              <c:pt idx="3">
                <c:v>4</c:v>
              </c:pt>
              <c:pt idx="4">
                <c:v>5</c:v>
              </c:pt>
              <c:pt idx="5">
                <c:v>6</c:v>
              </c:pt>
              <c:pt idx="6">
                <c:v>7</c:v>
              </c:pt>
              <c:pt idx="7">
                <c:v>8</c:v>
              </c:pt>
              <c:pt idx="8">
                <c:v>9</c:v>
              </c:pt>
              <c:pt idx="9">
                <c:v>10</c:v>
              </c:pt>
              <c:pt idx="10">
                <c:v>11</c:v>
              </c:pt>
              <c:pt idx="11">
                <c:v>12</c:v>
              </c:pt>
              <c:extLst>
                <c:ext xmlns:c15="http://schemas.microsoft.com/office/drawing/2012/chart" uri="{02D57815-91ED-43cb-92C2-25804820EDAC}">
                  <c15:autoCat val="1"/>
                </c:ext>
              </c:extLst>
            </c:strLit>
          </c:cat>
          <c:val>
            <c:numRef>
              <c:f>'[Worksheet in C  Users Vefadar Downloads Abşeron Logistika Mərkəzi (1).docx]Sheet1'!$B$3:$B$15</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extLst/>
            </c:numRef>
          </c:val>
          <c:smooth val="0"/>
          <c:extLst>
            <c:ext xmlns:c16="http://schemas.microsoft.com/office/drawing/2014/chart" uri="{C3380CC4-5D6E-409C-BE32-E72D297353CC}">
              <c16:uniqueId val="{00000001-EC57-4C0B-A4C4-2EA8DBD45FE7}"/>
            </c:ext>
          </c:extLst>
        </c:ser>
        <c:dLbls>
          <c:dLblPos val="t"/>
          <c:showLegendKey val="0"/>
          <c:showVal val="1"/>
          <c:showCatName val="0"/>
          <c:showSerName val="0"/>
          <c:showPercent val="0"/>
          <c:showBubbleSize val="0"/>
        </c:dLbls>
        <c:dropLines>
          <c:spPr>
            <a:ln w="9525" cap="flat" cmpd="sng" algn="ctr">
              <a:solidFill>
                <a:schemeClr val="dk1">
                  <a:lumMod val="35000"/>
                  <a:lumOff val="65000"/>
                  <a:alpha val="33000"/>
                </a:schemeClr>
              </a:solidFill>
              <a:round/>
            </a:ln>
            <a:effectLst/>
          </c:spPr>
        </c:dropLines>
        <c:smooth val="0"/>
        <c:axId val="331471832"/>
        <c:axId val="331472192"/>
      </c:lineChart>
      <c:catAx>
        <c:axId val="331471832"/>
        <c:scaling>
          <c:orientation val="minMax"/>
        </c:scaling>
        <c:delete val="0"/>
        <c:axPos val="b"/>
        <c:numFmt formatCode="General" sourceLinked="0"/>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spc="20" baseline="0">
                <a:solidFill>
                  <a:schemeClr val="dk1">
                    <a:lumMod val="65000"/>
                    <a:lumOff val="35000"/>
                  </a:schemeClr>
                </a:solidFill>
                <a:latin typeface="+mn-lt"/>
                <a:ea typeface="+mn-ea"/>
                <a:cs typeface="+mn-cs"/>
              </a:defRPr>
            </a:pPr>
            <a:endParaRPr lang="en-US"/>
          </a:p>
        </c:txPr>
        <c:crossAx val="331472192"/>
        <c:crosses val="autoZero"/>
        <c:auto val="1"/>
        <c:lblAlgn val="ctr"/>
        <c:lblOffset val="100"/>
        <c:noMultiLvlLbl val="0"/>
      </c:catAx>
      <c:valAx>
        <c:axId val="33147219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spc="20" baseline="0">
                <a:solidFill>
                  <a:schemeClr val="dk1">
                    <a:lumMod val="65000"/>
                    <a:lumOff val="35000"/>
                  </a:schemeClr>
                </a:solidFill>
                <a:latin typeface="+mn-lt"/>
                <a:ea typeface="+mn-ea"/>
                <a:cs typeface="+mn-cs"/>
              </a:defRPr>
            </a:pPr>
            <a:endParaRPr lang="en-US"/>
          </a:p>
        </c:txPr>
        <c:crossAx val="331471832"/>
        <c:crosses val="autoZero"/>
        <c:crossBetween val="between"/>
      </c:valAx>
      <c:spPr>
        <a:gradFill>
          <a:gsLst>
            <a:gs pos="100000">
              <a:schemeClr val="lt1">
                <a:lumMod val="95000"/>
              </a:schemeClr>
            </a:gs>
            <a:gs pos="0">
              <a:schemeClr val="lt1"/>
            </a:gs>
          </a:gsLst>
          <a:lin ang="5400000" scaled="0"/>
        </a:grad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cap="none" spc="20" baseline="0">
                <a:solidFill>
                  <a:schemeClr val="dk1">
                    <a:lumMod val="50000"/>
                    <a:lumOff val="50000"/>
                  </a:schemeClr>
                </a:solidFill>
                <a:latin typeface="+mn-lt"/>
                <a:ea typeface="+mn-ea"/>
                <a:cs typeface="+mn-cs"/>
              </a:defRPr>
            </a:pPr>
            <a:r>
              <a:rPr lang="az-Latn-AZ" dirty="0"/>
              <a:t>2021</a:t>
            </a:r>
            <a:endParaRPr lang="en-US" dirty="0"/>
          </a:p>
        </c:rich>
      </c:tx>
      <c:overlay val="0"/>
      <c:spPr>
        <a:noFill/>
        <a:ln>
          <a:noFill/>
        </a:ln>
        <a:effectLst/>
      </c:spPr>
      <c:txPr>
        <a:bodyPr rot="0" spcFirstLastPara="1" vertOverflow="ellipsis" vert="horz" wrap="square" anchor="ctr" anchorCtr="1"/>
        <a:lstStyle/>
        <a:p>
          <a:pPr>
            <a:defRPr sz="1862" b="0" i="0" u="none" strike="noStrike" kern="1200" cap="none" spc="20" baseline="0">
              <a:solidFill>
                <a:schemeClr val="dk1">
                  <a:lumMod val="50000"/>
                  <a:lumOff val="50000"/>
                </a:schemeClr>
              </a:solidFill>
              <a:latin typeface="+mn-lt"/>
              <a:ea typeface="+mn-ea"/>
              <a:cs typeface="+mn-cs"/>
            </a:defRPr>
          </a:pPr>
          <a:endParaRPr lang="en-US"/>
        </a:p>
      </c:txPr>
    </c:title>
    <c:autoTitleDeleted val="0"/>
    <c:plotArea>
      <c:layout/>
      <c:lineChart>
        <c:grouping val="standard"/>
        <c:varyColors val="0"/>
        <c:ser>
          <c:idx val="0"/>
          <c:order val="0"/>
          <c:tx>
            <c:strRef>
              <c:f>'[Worksheet in C  Users Vefadar Downloads Abşeron Logistika Mərkəzi (1).docx]Sheet1'!$A$2</c:f>
              <c:strCache>
                <c:ptCount val="1"/>
                <c:pt idx="0">
                  <c:v>say</c:v>
                </c:pt>
              </c:strCache>
            </c:strRef>
          </c:tx>
          <c:spPr>
            <a:ln w="22225" cap="rnd" cmpd="sng" algn="ctr">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35000"/>
                          <a:lumOff val="65000"/>
                        </a:schemeClr>
                      </a:solidFill>
                    </a:ln>
                    <a:effectLst/>
                  </c:spPr>
                </c15:leaderLines>
              </c:ext>
            </c:extLst>
          </c:dLbls>
          <c:cat>
            <c:strLit>
              <c:ptCount val="12"/>
              <c:pt idx="0">
                <c:v>1</c:v>
              </c:pt>
              <c:pt idx="1">
                <c:v>2</c:v>
              </c:pt>
              <c:pt idx="2">
                <c:v>3</c:v>
              </c:pt>
              <c:pt idx="3">
                <c:v>4</c:v>
              </c:pt>
              <c:pt idx="4">
                <c:v>5</c:v>
              </c:pt>
              <c:pt idx="5">
                <c:v>6</c:v>
              </c:pt>
              <c:pt idx="6">
                <c:v>7</c:v>
              </c:pt>
              <c:pt idx="7">
                <c:v>8</c:v>
              </c:pt>
              <c:pt idx="8">
                <c:v>9</c:v>
              </c:pt>
              <c:pt idx="9">
                <c:v>10</c:v>
              </c:pt>
              <c:pt idx="10">
                <c:v>11</c:v>
              </c:pt>
              <c:pt idx="11">
                <c:v>12</c:v>
              </c:pt>
              <c:extLst>
                <c:ext xmlns:c15="http://schemas.microsoft.com/office/drawing/2012/chart" uri="{02D57815-91ED-43cb-92C2-25804820EDAC}">
                  <c15:autoCat val="1"/>
                </c:ext>
              </c:extLst>
            </c:strLit>
          </c:cat>
          <c:val>
            <c:numRef>
              <c:f>'[Worksheet in C  Users Vefadar Downloads Abşeron Logistika Mərkəzi (1).docx]Sheet1'!$A$3:$A$15</c:f>
              <c:numCache>
                <c:formatCode>General</c:formatCode>
                <c:ptCount val="12"/>
                <c:pt idx="0">
                  <c:v>1080</c:v>
                </c:pt>
                <c:pt idx="1">
                  <c:v>735</c:v>
                </c:pt>
                <c:pt idx="2">
                  <c:v>615</c:v>
                </c:pt>
                <c:pt idx="3">
                  <c:v>527</c:v>
                </c:pt>
                <c:pt idx="4">
                  <c:v>725</c:v>
                </c:pt>
                <c:pt idx="5">
                  <c:v>617</c:v>
                </c:pt>
                <c:pt idx="6">
                  <c:v>601</c:v>
                </c:pt>
                <c:pt idx="7">
                  <c:v>591</c:v>
                </c:pt>
                <c:pt idx="8">
                  <c:v>579</c:v>
                </c:pt>
                <c:pt idx="9">
                  <c:v>452</c:v>
                </c:pt>
                <c:pt idx="10">
                  <c:v>320</c:v>
                </c:pt>
                <c:pt idx="11">
                  <c:v>517</c:v>
                </c:pt>
              </c:numCache>
              <c:extLst/>
            </c:numRef>
          </c:val>
          <c:smooth val="0"/>
          <c:extLst>
            <c:ext xmlns:c16="http://schemas.microsoft.com/office/drawing/2014/chart" uri="{C3380CC4-5D6E-409C-BE32-E72D297353CC}">
              <c16:uniqueId val="{00000000-3E6B-49F1-ACE7-D2CE66E555CB}"/>
            </c:ext>
          </c:extLst>
        </c:ser>
        <c:ser>
          <c:idx val="1"/>
          <c:order val="1"/>
          <c:tx>
            <c:strRef>
              <c:f>'[Worksheet in C  Users Vefadar Downloads Abşeron Logistika Mərkəzi (1).docx]Sheet1'!$B$2</c:f>
              <c:strCache>
                <c:ptCount val="1"/>
                <c:pt idx="0">
                  <c:v>ay</c:v>
                </c:pt>
              </c:strCache>
            </c:strRef>
          </c:tx>
          <c:spPr>
            <a:ln w="22225" cap="rnd" cmpd="sng" algn="ctr">
              <a:solidFill>
                <a:schemeClr val="accent2"/>
              </a:solidFill>
              <a:round/>
            </a:ln>
            <a:effectLst/>
          </c:spPr>
          <c:marker>
            <c:symbol val="none"/>
          </c:marker>
          <c:cat>
            <c:strLit>
              <c:ptCount val="12"/>
              <c:pt idx="0">
                <c:v>1</c:v>
              </c:pt>
              <c:pt idx="1">
                <c:v>2</c:v>
              </c:pt>
              <c:pt idx="2">
                <c:v>3</c:v>
              </c:pt>
              <c:pt idx="3">
                <c:v>4</c:v>
              </c:pt>
              <c:pt idx="4">
                <c:v>5</c:v>
              </c:pt>
              <c:pt idx="5">
                <c:v>6</c:v>
              </c:pt>
              <c:pt idx="6">
                <c:v>7</c:v>
              </c:pt>
              <c:pt idx="7">
                <c:v>8</c:v>
              </c:pt>
              <c:pt idx="8">
                <c:v>9</c:v>
              </c:pt>
              <c:pt idx="9">
                <c:v>10</c:v>
              </c:pt>
              <c:pt idx="10">
                <c:v>11</c:v>
              </c:pt>
              <c:pt idx="11">
                <c:v>12</c:v>
              </c:pt>
              <c:extLst>
                <c:ext xmlns:c15="http://schemas.microsoft.com/office/drawing/2012/chart" uri="{02D57815-91ED-43cb-92C2-25804820EDAC}">
                  <c15:autoCat val="1"/>
                </c:ext>
              </c:extLst>
            </c:strLit>
          </c:cat>
          <c:val>
            <c:numRef>
              <c:f>'[Worksheet in C  Users Vefadar Downloads Abşeron Logistika Mərkəzi (1).docx]Sheet1'!$B$3:$B$15</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extLst/>
            </c:numRef>
          </c:val>
          <c:smooth val="0"/>
          <c:extLst>
            <c:ext xmlns:c16="http://schemas.microsoft.com/office/drawing/2014/chart" uri="{C3380CC4-5D6E-409C-BE32-E72D297353CC}">
              <c16:uniqueId val="{00000001-3E6B-49F1-ACE7-D2CE66E555CB}"/>
            </c:ext>
          </c:extLst>
        </c:ser>
        <c:dLbls>
          <c:showLegendKey val="0"/>
          <c:showVal val="0"/>
          <c:showCatName val="0"/>
          <c:showSerName val="0"/>
          <c:showPercent val="0"/>
          <c:showBubbleSize val="0"/>
        </c:dLbls>
        <c:dropLines>
          <c:spPr>
            <a:ln w="9525" cap="flat" cmpd="sng" algn="ctr">
              <a:solidFill>
                <a:schemeClr val="dk1">
                  <a:lumMod val="35000"/>
                  <a:lumOff val="65000"/>
                  <a:alpha val="33000"/>
                </a:schemeClr>
              </a:solidFill>
              <a:round/>
            </a:ln>
            <a:effectLst/>
          </c:spPr>
        </c:dropLines>
        <c:smooth val="0"/>
        <c:axId val="444815696"/>
        <c:axId val="444816056"/>
      </c:lineChart>
      <c:catAx>
        <c:axId val="444815696"/>
        <c:scaling>
          <c:orientation val="minMax"/>
        </c:scaling>
        <c:delete val="0"/>
        <c:axPos val="b"/>
        <c:numFmt formatCode="General" sourceLinked="0"/>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spc="20" baseline="0">
                <a:solidFill>
                  <a:schemeClr val="dk1">
                    <a:lumMod val="65000"/>
                    <a:lumOff val="35000"/>
                  </a:schemeClr>
                </a:solidFill>
                <a:latin typeface="+mn-lt"/>
                <a:ea typeface="+mn-ea"/>
                <a:cs typeface="+mn-cs"/>
              </a:defRPr>
            </a:pPr>
            <a:endParaRPr lang="en-US"/>
          </a:p>
        </c:txPr>
        <c:crossAx val="444816056"/>
        <c:crosses val="autoZero"/>
        <c:auto val="1"/>
        <c:lblAlgn val="ctr"/>
        <c:lblOffset val="100"/>
        <c:noMultiLvlLbl val="0"/>
      </c:catAx>
      <c:valAx>
        <c:axId val="444816056"/>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spc="20" baseline="0">
                <a:solidFill>
                  <a:schemeClr val="dk1">
                    <a:lumMod val="65000"/>
                    <a:lumOff val="35000"/>
                  </a:schemeClr>
                </a:solidFill>
                <a:latin typeface="+mn-lt"/>
                <a:ea typeface="+mn-ea"/>
                <a:cs typeface="+mn-cs"/>
              </a:defRPr>
            </a:pPr>
            <a:endParaRPr lang="en-US"/>
          </a:p>
        </c:txPr>
        <c:crossAx val="444815696"/>
        <c:crosses val="autoZero"/>
        <c:crossBetween val="between"/>
      </c:valAx>
      <c:spPr>
        <a:gradFill>
          <a:gsLst>
            <a:gs pos="100000">
              <a:schemeClr val="lt1">
                <a:lumMod val="95000"/>
              </a:schemeClr>
            </a:gs>
            <a:gs pos="0">
              <a:schemeClr val="lt1"/>
            </a:gs>
          </a:gsLst>
          <a:lin ang="5400000" scaled="0"/>
        </a:grad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cap="none" spc="20" baseline="0">
                <a:solidFill>
                  <a:schemeClr val="dk1">
                    <a:lumMod val="50000"/>
                    <a:lumOff val="50000"/>
                  </a:schemeClr>
                </a:solidFill>
                <a:latin typeface="+mn-lt"/>
                <a:ea typeface="+mn-ea"/>
                <a:cs typeface="+mn-cs"/>
              </a:defRPr>
            </a:pPr>
            <a:r>
              <a:rPr lang="az-Latn-AZ" dirty="0"/>
              <a:t>2022</a:t>
            </a:r>
            <a:endParaRPr lang="en-US" dirty="0"/>
          </a:p>
        </c:rich>
      </c:tx>
      <c:overlay val="0"/>
      <c:spPr>
        <a:noFill/>
        <a:ln>
          <a:noFill/>
        </a:ln>
        <a:effectLst/>
      </c:spPr>
      <c:txPr>
        <a:bodyPr rot="0" spcFirstLastPara="1" vertOverflow="ellipsis" vert="horz" wrap="square" anchor="ctr" anchorCtr="1"/>
        <a:lstStyle/>
        <a:p>
          <a:pPr>
            <a:defRPr sz="1862" b="0" i="0" u="none" strike="noStrike" kern="1200" cap="none" spc="20" baseline="0">
              <a:solidFill>
                <a:schemeClr val="dk1">
                  <a:lumMod val="50000"/>
                  <a:lumOff val="50000"/>
                </a:schemeClr>
              </a:solidFill>
              <a:latin typeface="+mn-lt"/>
              <a:ea typeface="+mn-ea"/>
              <a:cs typeface="+mn-cs"/>
            </a:defRPr>
          </a:pPr>
          <a:endParaRPr lang="en-US"/>
        </a:p>
      </c:txPr>
    </c:title>
    <c:autoTitleDeleted val="0"/>
    <c:plotArea>
      <c:layout/>
      <c:lineChart>
        <c:grouping val="standard"/>
        <c:varyColors val="0"/>
        <c:ser>
          <c:idx val="0"/>
          <c:order val="0"/>
          <c:tx>
            <c:strRef>
              <c:f>'[Worksheet in C  Users Vefadar Downloads Abşeron Logistika Mərkəzi (1).docx]Sheet1'!$A$2</c:f>
              <c:strCache>
                <c:ptCount val="1"/>
                <c:pt idx="0">
                  <c:v>say</c:v>
                </c:pt>
              </c:strCache>
            </c:strRef>
          </c:tx>
          <c:spPr>
            <a:ln w="22225" cap="rnd" cmpd="sng" algn="ctr">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35000"/>
                          <a:lumOff val="65000"/>
                        </a:schemeClr>
                      </a:solidFill>
                    </a:ln>
                    <a:effectLst/>
                  </c:spPr>
                </c15:leaderLines>
              </c:ext>
            </c:extLst>
          </c:dLbls>
          <c:cat>
            <c:strLit>
              <c:ptCount val="12"/>
              <c:pt idx="0">
                <c:v>1</c:v>
              </c:pt>
              <c:pt idx="1">
                <c:v>2</c:v>
              </c:pt>
              <c:pt idx="2">
                <c:v>3</c:v>
              </c:pt>
              <c:pt idx="3">
                <c:v>4</c:v>
              </c:pt>
              <c:pt idx="4">
                <c:v>5</c:v>
              </c:pt>
              <c:pt idx="5">
                <c:v>6</c:v>
              </c:pt>
              <c:pt idx="6">
                <c:v>7</c:v>
              </c:pt>
              <c:pt idx="7">
                <c:v>8</c:v>
              </c:pt>
              <c:pt idx="8">
                <c:v>9</c:v>
              </c:pt>
              <c:pt idx="9">
                <c:v>10</c:v>
              </c:pt>
              <c:pt idx="10">
                <c:v>11</c:v>
              </c:pt>
              <c:pt idx="11">
                <c:v>12</c:v>
              </c:pt>
              <c:extLst>
                <c:ext xmlns:c15="http://schemas.microsoft.com/office/drawing/2012/chart" uri="{02D57815-91ED-43cb-92C2-25804820EDAC}">
                  <c15:autoCat val="1"/>
                </c:ext>
              </c:extLst>
            </c:strLit>
          </c:cat>
          <c:val>
            <c:numRef>
              <c:f>'[Worksheet in C  Users Vefadar Downloads Abşeron Logistika Mərkəzi (1).docx]Sheet1'!$A$3:$A$15</c:f>
              <c:numCache>
                <c:formatCode>General</c:formatCode>
                <c:ptCount val="12"/>
                <c:pt idx="0">
                  <c:v>367</c:v>
                </c:pt>
                <c:pt idx="1">
                  <c:v>536</c:v>
                </c:pt>
                <c:pt idx="2">
                  <c:v>402</c:v>
                </c:pt>
                <c:pt idx="3">
                  <c:v>341</c:v>
                </c:pt>
                <c:pt idx="4">
                  <c:v>386</c:v>
                </c:pt>
                <c:pt idx="5">
                  <c:v>431</c:v>
                </c:pt>
                <c:pt idx="6">
                  <c:v>476</c:v>
                </c:pt>
                <c:pt idx="7">
                  <c:v>313</c:v>
                </c:pt>
                <c:pt idx="8">
                  <c:v>159</c:v>
                </c:pt>
                <c:pt idx="9">
                  <c:v>168</c:v>
                </c:pt>
                <c:pt idx="10">
                  <c:v>142</c:v>
                </c:pt>
                <c:pt idx="11">
                  <c:v>441</c:v>
                </c:pt>
              </c:numCache>
              <c:extLst/>
            </c:numRef>
          </c:val>
          <c:smooth val="0"/>
          <c:extLst>
            <c:ext xmlns:c16="http://schemas.microsoft.com/office/drawing/2014/chart" uri="{C3380CC4-5D6E-409C-BE32-E72D297353CC}">
              <c16:uniqueId val="{00000000-628F-42E2-9C98-F5CB187981FF}"/>
            </c:ext>
          </c:extLst>
        </c:ser>
        <c:ser>
          <c:idx val="1"/>
          <c:order val="1"/>
          <c:tx>
            <c:strRef>
              <c:f>'[Worksheet in C  Users Vefadar Downloads Abşeron Logistika Mərkəzi (1).docx]Sheet1'!$B$2</c:f>
              <c:strCache>
                <c:ptCount val="1"/>
                <c:pt idx="0">
                  <c:v>ay</c:v>
                </c:pt>
              </c:strCache>
            </c:strRef>
          </c:tx>
          <c:spPr>
            <a:ln w="22225" cap="rnd" cmpd="sng" algn="ctr">
              <a:solidFill>
                <a:schemeClr val="accent2"/>
              </a:solidFill>
              <a:round/>
            </a:ln>
            <a:effectLst/>
          </c:spPr>
          <c:marker>
            <c:symbol val="none"/>
          </c:marker>
          <c:dLbls>
            <c:delete val="1"/>
          </c:dLbls>
          <c:cat>
            <c:strLit>
              <c:ptCount val="12"/>
              <c:pt idx="0">
                <c:v>1</c:v>
              </c:pt>
              <c:pt idx="1">
                <c:v>2</c:v>
              </c:pt>
              <c:pt idx="2">
                <c:v>3</c:v>
              </c:pt>
              <c:pt idx="3">
                <c:v>4</c:v>
              </c:pt>
              <c:pt idx="4">
                <c:v>5</c:v>
              </c:pt>
              <c:pt idx="5">
                <c:v>6</c:v>
              </c:pt>
              <c:pt idx="6">
                <c:v>7</c:v>
              </c:pt>
              <c:pt idx="7">
                <c:v>8</c:v>
              </c:pt>
              <c:pt idx="8">
                <c:v>9</c:v>
              </c:pt>
              <c:pt idx="9">
                <c:v>10</c:v>
              </c:pt>
              <c:pt idx="10">
                <c:v>11</c:v>
              </c:pt>
              <c:pt idx="11">
                <c:v>12</c:v>
              </c:pt>
              <c:extLst>
                <c:ext xmlns:c15="http://schemas.microsoft.com/office/drawing/2012/chart" uri="{02D57815-91ED-43cb-92C2-25804820EDAC}">
                  <c15:autoCat val="1"/>
                </c:ext>
              </c:extLst>
            </c:strLit>
          </c:cat>
          <c:val>
            <c:numRef>
              <c:f>'[Worksheet in C  Users Vefadar Downloads Abşeron Logistika Mərkəzi (1).docx]Sheet1'!$B$3:$B$15</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extLst/>
            </c:numRef>
          </c:val>
          <c:smooth val="0"/>
          <c:extLst>
            <c:ext xmlns:c16="http://schemas.microsoft.com/office/drawing/2014/chart" uri="{C3380CC4-5D6E-409C-BE32-E72D297353CC}">
              <c16:uniqueId val="{00000001-628F-42E2-9C98-F5CB187981FF}"/>
            </c:ext>
          </c:extLst>
        </c:ser>
        <c:dLbls>
          <c:dLblPos val="t"/>
          <c:showLegendKey val="0"/>
          <c:showVal val="1"/>
          <c:showCatName val="0"/>
          <c:showSerName val="0"/>
          <c:showPercent val="0"/>
          <c:showBubbleSize val="0"/>
        </c:dLbls>
        <c:dropLines>
          <c:spPr>
            <a:ln w="9525" cap="flat" cmpd="sng" algn="ctr">
              <a:solidFill>
                <a:schemeClr val="dk1">
                  <a:lumMod val="35000"/>
                  <a:lumOff val="65000"/>
                  <a:alpha val="33000"/>
                </a:schemeClr>
              </a:solidFill>
              <a:round/>
            </a:ln>
            <a:effectLst/>
          </c:spPr>
        </c:dropLines>
        <c:smooth val="0"/>
        <c:axId val="441071736"/>
        <c:axId val="441076056"/>
      </c:lineChart>
      <c:catAx>
        <c:axId val="441071736"/>
        <c:scaling>
          <c:orientation val="minMax"/>
        </c:scaling>
        <c:delete val="0"/>
        <c:axPos val="b"/>
        <c:numFmt formatCode="General" sourceLinked="0"/>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spc="20" baseline="0">
                <a:solidFill>
                  <a:schemeClr val="dk1">
                    <a:lumMod val="65000"/>
                    <a:lumOff val="35000"/>
                  </a:schemeClr>
                </a:solidFill>
                <a:latin typeface="+mn-lt"/>
                <a:ea typeface="+mn-ea"/>
                <a:cs typeface="+mn-cs"/>
              </a:defRPr>
            </a:pPr>
            <a:endParaRPr lang="en-US"/>
          </a:p>
        </c:txPr>
        <c:crossAx val="441076056"/>
        <c:crosses val="autoZero"/>
        <c:auto val="1"/>
        <c:lblAlgn val="ctr"/>
        <c:lblOffset val="100"/>
        <c:noMultiLvlLbl val="0"/>
      </c:catAx>
      <c:valAx>
        <c:axId val="441076056"/>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spc="20" baseline="0">
                <a:solidFill>
                  <a:schemeClr val="dk1">
                    <a:lumMod val="65000"/>
                    <a:lumOff val="35000"/>
                  </a:schemeClr>
                </a:solidFill>
                <a:latin typeface="+mn-lt"/>
                <a:ea typeface="+mn-ea"/>
                <a:cs typeface="+mn-cs"/>
              </a:defRPr>
            </a:pPr>
            <a:endParaRPr lang="en-US"/>
          </a:p>
        </c:txPr>
        <c:crossAx val="441071736"/>
        <c:crosses val="autoZero"/>
        <c:crossBetween val="between"/>
      </c:valAx>
      <c:spPr>
        <a:gradFill>
          <a:gsLst>
            <a:gs pos="100000">
              <a:schemeClr val="lt1">
                <a:lumMod val="95000"/>
              </a:schemeClr>
            </a:gs>
            <a:gs pos="0">
              <a:schemeClr val="lt1"/>
            </a:gs>
          </a:gsLst>
          <a:lin ang="5400000" scaled="0"/>
        </a:grad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0">
  <cs:axisTitle>
    <cs:lnRef idx="0"/>
    <cs:fillRef idx="0"/>
    <cs:effectRef idx="0"/>
    <cs:fontRef idx="minor">
      <a:schemeClr val="dk1">
        <a:lumMod val="65000"/>
        <a:lumOff val="35000"/>
      </a:schemeClr>
    </cs:fontRef>
    <cs:defRPr sz="1197" kern="1200" cap="all"/>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b="0" kern="1200" spc="20" baseline="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0"/>
    <cs:effectRef idx="0"/>
    <cs:fontRef idx="minor">
      <a:schemeClr val="dk1"/>
    </cs:fontRef>
    <cs:spPr>
      <a:ln w="22225" cap="rnd" cmpd="sng" algn="ctr">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dk1">
            <a:lumMod val="65000"/>
            <a:lumOff val="35000"/>
          </a:schemeClr>
        </a:solidFill>
      </a:ln>
    </cs:spPr>
  </cs:downBar>
  <cs:dropLine>
    <cs:lnRef idx="0"/>
    <cs:fillRef idx="0"/>
    <cs:effectRef idx="0"/>
    <cs:fontRef idx="minor">
      <a:schemeClr val="dk1"/>
    </cs:fontRef>
    <cs:spPr>
      <a:ln w="9525" cap="flat" cmpd="sng" algn="ctr">
        <a:solidFill>
          <a:schemeClr val="dk1">
            <a:lumMod val="35000"/>
            <a:lumOff val="65000"/>
            <a:alpha val="33000"/>
          </a:schemeClr>
        </a:solidFill>
        <a:round/>
      </a:ln>
    </cs:spPr>
  </cs:dropLine>
  <cs:errorBar>
    <cs:lnRef idx="0"/>
    <cs:fillRef idx="0"/>
    <cs:effectRef idx="0"/>
    <cs:fontRef idx="minor">
      <a:schemeClr val="dk1"/>
    </cs:fontRef>
    <cs:spPr>
      <a:ln w="9525">
        <a:solidFill>
          <a:schemeClr val="dk1">
            <a:lumMod val="65000"/>
            <a:lumOff val="35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gradFill>
        <a:gsLst>
          <a:gs pos="100000">
            <a:schemeClr val="lt1">
              <a:lumMod val="95000"/>
            </a:schemeClr>
          </a:gs>
          <a:gs pos="0">
            <a:schemeClr val="lt1"/>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35000"/>
            <a:lumOff val="65000"/>
          </a:schemeClr>
        </a:solidFill>
        <a:prstDash val="dash"/>
      </a:ln>
    </cs:spPr>
  </cs:seriesLine>
  <cs:title>
    <cs:lnRef idx="0"/>
    <cs:fillRef idx="0"/>
    <cs:effectRef idx="0"/>
    <cs:fontRef idx="minor">
      <a:schemeClr val="dk1">
        <a:lumMod val="50000"/>
        <a:lumOff val="50000"/>
      </a:schemeClr>
    </cs:fontRef>
    <cs:defRPr sz="1862"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65000"/>
        <a:lumOff val="35000"/>
      </a:schemeClr>
    </cs:fontRef>
    <cs:defRPr sz="1197" kern="1200" spc="20" baseline="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30">
  <cs:axisTitle>
    <cs:lnRef idx="0"/>
    <cs:fillRef idx="0"/>
    <cs:effectRef idx="0"/>
    <cs:fontRef idx="minor">
      <a:schemeClr val="dk1">
        <a:lumMod val="65000"/>
        <a:lumOff val="35000"/>
      </a:schemeClr>
    </cs:fontRef>
    <cs:defRPr sz="1197" kern="1200" cap="all"/>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b="0" kern="1200" spc="20" baseline="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0"/>
    <cs:effectRef idx="0"/>
    <cs:fontRef idx="minor">
      <a:schemeClr val="dk1"/>
    </cs:fontRef>
    <cs:spPr>
      <a:ln w="22225" cap="rnd" cmpd="sng" algn="ctr">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dk1">
            <a:lumMod val="65000"/>
            <a:lumOff val="35000"/>
          </a:schemeClr>
        </a:solidFill>
      </a:ln>
    </cs:spPr>
  </cs:downBar>
  <cs:dropLine>
    <cs:lnRef idx="0"/>
    <cs:fillRef idx="0"/>
    <cs:effectRef idx="0"/>
    <cs:fontRef idx="minor">
      <a:schemeClr val="dk1"/>
    </cs:fontRef>
    <cs:spPr>
      <a:ln w="9525" cap="flat" cmpd="sng" algn="ctr">
        <a:solidFill>
          <a:schemeClr val="dk1">
            <a:lumMod val="35000"/>
            <a:lumOff val="65000"/>
            <a:alpha val="33000"/>
          </a:schemeClr>
        </a:solidFill>
        <a:round/>
      </a:ln>
    </cs:spPr>
  </cs:dropLine>
  <cs:errorBar>
    <cs:lnRef idx="0"/>
    <cs:fillRef idx="0"/>
    <cs:effectRef idx="0"/>
    <cs:fontRef idx="minor">
      <a:schemeClr val="dk1"/>
    </cs:fontRef>
    <cs:spPr>
      <a:ln w="9525">
        <a:solidFill>
          <a:schemeClr val="dk1">
            <a:lumMod val="65000"/>
            <a:lumOff val="35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gradFill>
        <a:gsLst>
          <a:gs pos="100000">
            <a:schemeClr val="lt1">
              <a:lumMod val="95000"/>
            </a:schemeClr>
          </a:gs>
          <a:gs pos="0">
            <a:schemeClr val="lt1"/>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35000"/>
            <a:lumOff val="65000"/>
          </a:schemeClr>
        </a:solidFill>
        <a:prstDash val="dash"/>
      </a:ln>
    </cs:spPr>
  </cs:seriesLine>
  <cs:title>
    <cs:lnRef idx="0"/>
    <cs:fillRef idx="0"/>
    <cs:effectRef idx="0"/>
    <cs:fontRef idx="minor">
      <a:schemeClr val="dk1">
        <a:lumMod val="50000"/>
        <a:lumOff val="50000"/>
      </a:schemeClr>
    </cs:fontRef>
    <cs:defRPr sz="1862"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65000"/>
        <a:lumOff val="35000"/>
      </a:schemeClr>
    </cs:fontRef>
    <cs:defRPr sz="1197" kern="1200" spc="20" baseline="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30">
  <cs:axisTitle>
    <cs:lnRef idx="0"/>
    <cs:fillRef idx="0"/>
    <cs:effectRef idx="0"/>
    <cs:fontRef idx="minor">
      <a:schemeClr val="dk1">
        <a:lumMod val="65000"/>
        <a:lumOff val="35000"/>
      </a:schemeClr>
    </cs:fontRef>
    <cs:defRPr sz="1197" kern="1200" cap="all"/>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b="0" kern="1200" spc="20" baseline="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0"/>
    <cs:effectRef idx="0"/>
    <cs:fontRef idx="minor">
      <a:schemeClr val="dk1"/>
    </cs:fontRef>
    <cs:spPr>
      <a:ln w="22225" cap="rnd" cmpd="sng" algn="ctr">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dk1">
            <a:lumMod val="65000"/>
            <a:lumOff val="35000"/>
          </a:schemeClr>
        </a:solidFill>
      </a:ln>
    </cs:spPr>
  </cs:downBar>
  <cs:dropLine>
    <cs:lnRef idx="0"/>
    <cs:fillRef idx="0"/>
    <cs:effectRef idx="0"/>
    <cs:fontRef idx="minor">
      <a:schemeClr val="dk1"/>
    </cs:fontRef>
    <cs:spPr>
      <a:ln w="9525" cap="flat" cmpd="sng" algn="ctr">
        <a:solidFill>
          <a:schemeClr val="dk1">
            <a:lumMod val="35000"/>
            <a:lumOff val="65000"/>
            <a:alpha val="33000"/>
          </a:schemeClr>
        </a:solidFill>
        <a:round/>
      </a:ln>
    </cs:spPr>
  </cs:dropLine>
  <cs:errorBar>
    <cs:lnRef idx="0"/>
    <cs:fillRef idx="0"/>
    <cs:effectRef idx="0"/>
    <cs:fontRef idx="minor">
      <a:schemeClr val="dk1"/>
    </cs:fontRef>
    <cs:spPr>
      <a:ln w="9525">
        <a:solidFill>
          <a:schemeClr val="dk1">
            <a:lumMod val="65000"/>
            <a:lumOff val="35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gradFill>
        <a:gsLst>
          <a:gs pos="100000">
            <a:schemeClr val="lt1">
              <a:lumMod val="95000"/>
            </a:schemeClr>
          </a:gs>
          <a:gs pos="0">
            <a:schemeClr val="lt1"/>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35000"/>
            <a:lumOff val="65000"/>
          </a:schemeClr>
        </a:solidFill>
        <a:prstDash val="dash"/>
      </a:ln>
    </cs:spPr>
  </cs:seriesLine>
  <cs:title>
    <cs:lnRef idx="0"/>
    <cs:fillRef idx="0"/>
    <cs:effectRef idx="0"/>
    <cs:fontRef idx="minor">
      <a:schemeClr val="dk1">
        <a:lumMod val="50000"/>
        <a:lumOff val="50000"/>
      </a:schemeClr>
    </cs:fontRef>
    <cs:defRPr sz="1862"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65000"/>
        <a:lumOff val="35000"/>
      </a:schemeClr>
    </cs:fontRef>
    <cs:defRPr sz="1197" kern="1200" spc="20" baseline="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30">
  <cs:axisTitle>
    <cs:lnRef idx="0"/>
    <cs:fillRef idx="0"/>
    <cs:effectRef idx="0"/>
    <cs:fontRef idx="minor">
      <a:schemeClr val="dk1">
        <a:lumMod val="65000"/>
        <a:lumOff val="35000"/>
      </a:schemeClr>
    </cs:fontRef>
    <cs:defRPr sz="1197" kern="1200" cap="all"/>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b="0" kern="1200" spc="20" baseline="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0"/>
    <cs:effectRef idx="0"/>
    <cs:fontRef idx="minor">
      <a:schemeClr val="dk1"/>
    </cs:fontRef>
    <cs:spPr>
      <a:ln w="22225" cap="rnd" cmpd="sng" algn="ctr">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dk1">
            <a:lumMod val="65000"/>
            <a:lumOff val="35000"/>
          </a:schemeClr>
        </a:solidFill>
      </a:ln>
    </cs:spPr>
  </cs:downBar>
  <cs:dropLine>
    <cs:lnRef idx="0"/>
    <cs:fillRef idx="0"/>
    <cs:effectRef idx="0"/>
    <cs:fontRef idx="minor">
      <a:schemeClr val="dk1"/>
    </cs:fontRef>
    <cs:spPr>
      <a:ln w="9525" cap="flat" cmpd="sng" algn="ctr">
        <a:solidFill>
          <a:schemeClr val="dk1">
            <a:lumMod val="35000"/>
            <a:lumOff val="65000"/>
            <a:alpha val="33000"/>
          </a:schemeClr>
        </a:solidFill>
        <a:round/>
      </a:ln>
    </cs:spPr>
  </cs:dropLine>
  <cs:errorBar>
    <cs:lnRef idx="0"/>
    <cs:fillRef idx="0"/>
    <cs:effectRef idx="0"/>
    <cs:fontRef idx="minor">
      <a:schemeClr val="dk1"/>
    </cs:fontRef>
    <cs:spPr>
      <a:ln w="9525">
        <a:solidFill>
          <a:schemeClr val="dk1">
            <a:lumMod val="65000"/>
            <a:lumOff val="35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gradFill>
        <a:gsLst>
          <a:gs pos="100000">
            <a:schemeClr val="lt1">
              <a:lumMod val="95000"/>
            </a:schemeClr>
          </a:gs>
          <a:gs pos="0">
            <a:schemeClr val="lt1"/>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35000"/>
            <a:lumOff val="65000"/>
          </a:schemeClr>
        </a:solidFill>
        <a:prstDash val="dash"/>
      </a:ln>
    </cs:spPr>
  </cs:seriesLine>
  <cs:title>
    <cs:lnRef idx="0"/>
    <cs:fillRef idx="0"/>
    <cs:effectRef idx="0"/>
    <cs:fontRef idx="minor">
      <a:schemeClr val="dk1">
        <a:lumMod val="50000"/>
        <a:lumOff val="50000"/>
      </a:schemeClr>
    </cs:fontRef>
    <cs:defRPr sz="1862"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65000"/>
        <a:lumOff val="35000"/>
      </a:schemeClr>
    </cs:fontRef>
    <cs:defRPr sz="1197" kern="1200" spc="20" baseline="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30">
  <cs:axisTitle>
    <cs:lnRef idx="0"/>
    <cs:fillRef idx="0"/>
    <cs:effectRef idx="0"/>
    <cs:fontRef idx="minor">
      <a:schemeClr val="dk1">
        <a:lumMod val="65000"/>
        <a:lumOff val="35000"/>
      </a:schemeClr>
    </cs:fontRef>
    <cs:defRPr sz="1197" kern="1200" cap="all"/>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b="0" kern="1200" spc="20" baseline="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0"/>
    <cs:effectRef idx="0"/>
    <cs:fontRef idx="minor">
      <a:schemeClr val="dk1"/>
    </cs:fontRef>
    <cs:spPr>
      <a:ln w="22225" cap="rnd" cmpd="sng" algn="ctr">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dk1">
            <a:lumMod val="65000"/>
            <a:lumOff val="35000"/>
          </a:schemeClr>
        </a:solidFill>
      </a:ln>
    </cs:spPr>
  </cs:downBar>
  <cs:dropLine>
    <cs:lnRef idx="0"/>
    <cs:fillRef idx="0"/>
    <cs:effectRef idx="0"/>
    <cs:fontRef idx="minor">
      <a:schemeClr val="dk1"/>
    </cs:fontRef>
    <cs:spPr>
      <a:ln w="9525" cap="flat" cmpd="sng" algn="ctr">
        <a:solidFill>
          <a:schemeClr val="dk1">
            <a:lumMod val="35000"/>
            <a:lumOff val="65000"/>
            <a:alpha val="33000"/>
          </a:schemeClr>
        </a:solidFill>
        <a:round/>
      </a:ln>
    </cs:spPr>
  </cs:dropLine>
  <cs:errorBar>
    <cs:lnRef idx="0"/>
    <cs:fillRef idx="0"/>
    <cs:effectRef idx="0"/>
    <cs:fontRef idx="minor">
      <a:schemeClr val="dk1"/>
    </cs:fontRef>
    <cs:spPr>
      <a:ln w="9525">
        <a:solidFill>
          <a:schemeClr val="dk1">
            <a:lumMod val="65000"/>
            <a:lumOff val="35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gradFill>
        <a:gsLst>
          <a:gs pos="100000">
            <a:schemeClr val="lt1">
              <a:lumMod val="95000"/>
            </a:schemeClr>
          </a:gs>
          <a:gs pos="0">
            <a:schemeClr val="lt1"/>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35000"/>
            <a:lumOff val="65000"/>
          </a:schemeClr>
        </a:solidFill>
        <a:prstDash val="dash"/>
      </a:ln>
    </cs:spPr>
  </cs:seriesLine>
  <cs:title>
    <cs:lnRef idx="0"/>
    <cs:fillRef idx="0"/>
    <cs:effectRef idx="0"/>
    <cs:fontRef idx="minor">
      <a:schemeClr val="dk1">
        <a:lumMod val="50000"/>
        <a:lumOff val="50000"/>
      </a:schemeClr>
    </cs:fontRef>
    <cs:defRPr sz="1862"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65000"/>
        <a:lumOff val="35000"/>
      </a:schemeClr>
    </cs:fontRef>
    <cs:defRPr sz="1197" kern="1200" spc="20" baseline="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30">
  <cs:axisTitle>
    <cs:lnRef idx="0"/>
    <cs:fillRef idx="0"/>
    <cs:effectRef idx="0"/>
    <cs:fontRef idx="minor">
      <a:schemeClr val="dk1">
        <a:lumMod val="65000"/>
        <a:lumOff val="35000"/>
      </a:schemeClr>
    </cs:fontRef>
    <cs:defRPr sz="1197" kern="1200" cap="all"/>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b="0" kern="1200" spc="20" baseline="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0"/>
    <cs:effectRef idx="0"/>
    <cs:fontRef idx="minor">
      <a:schemeClr val="dk1"/>
    </cs:fontRef>
    <cs:spPr>
      <a:ln w="22225" cap="rnd" cmpd="sng" algn="ctr">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dk1">
            <a:lumMod val="65000"/>
            <a:lumOff val="35000"/>
          </a:schemeClr>
        </a:solidFill>
      </a:ln>
    </cs:spPr>
  </cs:downBar>
  <cs:dropLine>
    <cs:lnRef idx="0"/>
    <cs:fillRef idx="0"/>
    <cs:effectRef idx="0"/>
    <cs:fontRef idx="minor">
      <a:schemeClr val="dk1"/>
    </cs:fontRef>
    <cs:spPr>
      <a:ln w="9525" cap="flat" cmpd="sng" algn="ctr">
        <a:solidFill>
          <a:schemeClr val="dk1">
            <a:lumMod val="35000"/>
            <a:lumOff val="65000"/>
            <a:alpha val="33000"/>
          </a:schemeClr>
        </a:solidFill>
        <a:round/>
      </a:ln>
    </cs:spPr>
  </cs:dropLine>
  <cs:errorBar>
    <cs:lnRef idx="0"/>
    <cs:fillRef idx="0"/>
    <cs:effectRef idx="0"/>
    <cs:fontRef idx="minor">
      <a:schemeClr val="dk1"/>
    </cs:fontRef>
    <cs:spPr>
      <a:ln w="9525">
        <a:solidFill>
          <a:schemeClr val="dk1">
            <a:lumMod val="65000"/>
            <a:lumOff val="35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gradFill>
        <a:gsLst>
          <a:gs pos="100000">
            <a:schemeClr val="lt1">
              <a:lumMod val="95000"/>
            </a:schemeClr>
          </a:gs>
          <a:gs pos="0">
            <a:schemeClr val="lt1"/>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35000"/>
            <a:lumOff val="65000"/>
          </a:schemeClr>
        </a:solidFill>
        <a:prstDash val="dash"/>
      </a:ln>
    </cs:spPr>
  </cs:seriesLine>
  <cs:title>
    <cs:lnRef idx="0"/>
    <cs:fillRef idx="0"/>
    <cs:effectRef idx="0"/>
    <cs:fontRef idx="minor">
      <a:schemeClr val="dk1">
        <a:lumMod val="50000"/>
        <a:lumOff val="50000"/>
      </a:schemeClr>
    </cs:fontRef>
    <cs:defRPr sz="1862"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65000"/>
        <a:lumOff val="35000"/>
      </a:schemeClr>
    </cs:fontRef>
    <cs:defRPr sz="1197" kern="1200" spc="20" baseline="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230">
  <cs:axisTitle>
    <cs:lnRef idx="0"/>
    <cs:fillRef idx="0"/>
    <cs:effectRef idx="0"/>
    <cs:fontRef idx="minor">
      <a:schemeClr val="dk1">
        <a:lumMod val="65000"/>
        <a:lumOff val="35000"/>
      </a:schemeClr>
    </cs:fontRef>
    <cs:defRPr sz="1197" kern="1200" cap="all"/>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b="0" kern="1200" spc="20" baseline="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0"/>
    <cs:effectRef idx="0"/>
    <cs:fontRef idx="minor">
      <a:schemeClr val="dk1"/>
    </cs:fontRef>
    <cs:spPr>
      <a:ln w="22225" cap="rnd" cmpd="sng" algn="ctr">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dk1">
            <a:lumMod val="65000"/>
            <a:lumOff val="35000"/>
          </a:schemeClr>
        </a:solidFill>
      </a:ln>
    </cs:spPr>
  </cs:downBar>
  <cs:dropLine>
    <cs:lnRef idx="0"/>
    <cs:fillRef idx="0"/>
    <cs:effectRef idx="0"/>
    <cs:fontRef idx="minor">
      <a:schemeClr val="dk1"/>
    </cs:fontRef>
    <cs:spPr>
      <a:ln w="9525" cap="flat" cmpd="sng" algn="ctr">
        <a:solidFill>
          <a:schemeClr val="dk1">
            <a:lumMod val="35000"/>
            <a:lumOff val="65000"/>
            <a:alpha val="33000"/>
          </a:schemeClr>
        </a:solidFill>
        <a:round/>
      </a:ln>
    </cs:spPr>
  </cs:dropLine>
  <cs:errorBar>
    <cs:lnRef idx="0"/>
    <cs:fillRef idx="0"/>
    <cs:effectRef idx="0"/>
    <cs:fontRef idx="minor">
      <a:schemeClr val="dk1"/>
    </cs:fontRef>
    <cs:spPr>
      <a:ln w="9525">
        <a:solidFill>
          <a:schemeClr val="dk1">
            <a:lumMod val="65000"/>
            <a:lumOff val="35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gradFill>
        <a:gsLst>
          <a:gs pos="100000">
            <a:schemeClr val="lt1">
              <a:lumMod val="95000"/>
            </a:schemeClr>
          </a:gs>
          <a:gs pos="0">
            <a:schemeClr val="lt1"/>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35000"/>
            <a:lumOff val="65000"/>
          </a:schemeClr>
        </a:solidFill>
        <a:prstDash val="dash"/>
      </a:ln>
    </cs:spPr>
  </cs:seriesLine>
  <cs:title>
    <cs:lnRef idx="0"/>
    <cs:fillRef idx="0"/>
    <cs:effectRef idx="0"/>
    <cs:fontRef idx="minor">
      <a:schemeClr val="dk1">
        <a:lumMod val="50000"/>
        <a:lumOff val="50000"/>
      </a:schemeClr>
    </cs:fontRef>
    <cs:defRPr sz="1862"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65000"/>
        <a:lumOff val="35000"/>
      </a:schemeClr>
    </cs:fontRef>
    <cs:defRPr sz="1197" kern="1200" spc="20" baseline="0"/>
  </cs:valueAxis>
  <cs:wall>
    <cs:lnRef idx="0"/>
    <cs:fillRef idx="0"/>
    <cs:effectRef idx="0"/>
    <cs:fontRef idx="minor">
      <a:schemeClr val="dk1"/>
    </cs:fontRef>
  </cs:wall>
</cs:chartStyle>
</file>

<file path=ppt/charts/style8.xml><?xml version="1.0" encoding="utf-8"?>
<cs:chartStyle xmlns:cs="http://schemas.microsoft.com/office/drawing/2012/chartStyle" xmlns:a="http://schemas.openxmlformats.org/drawingml/2006/main" id="230">
  <cs:axisTitle>
    <cs:lnRef idx="0"/>
    <cs:fillRef idx="0"/>
    <cs:effectRef idx="0"/>
    <cs:fontRef idx="minor">
      <a:schemeClr val="dk1">
        <a:lumMod val="65000"/>
        <a:lumOff val="35000"/>
      </a:schemeClr>
    </cs:fontRef>
    <cs:defRPr sz="1197" kern="1200" cap="all"/>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b="0" kern="1200" spc="20" baseline="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0"/>
    <cs:effectRef idx="0"/>
    <cs:fontRef idx="minor">
      <a:schemeClr val="dk1"/>
    </cs:fontRef>
    <cs:spPr>
      <a:ln w="22225" cap="rnd" cmpd="sng" algn="ctr">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dk1">
            <a:lumMod val="65000"/>
            <a:lumOff val="35000"/>
          </a:schemeClr>
        </a:solidFill>
      </a:ln>
    </cs:spPr>
  </cs:downBar>
  <cs:dropLine>
    <cs:lnRef idx="0"/>
    <cs:fillRef idx="0"/>
    <cs:effectRef idx="0"/>
    <cs:fontRef idx="minor">
      <a:schemeClr val="dk1"/>
    </cs:fontRef>
    <cs:spPr>
      <a:ln w="9525" cap="flat" cmpd="sng" algn="ctr">
        <a:solidFill>
          <a:schemeClr val="dk1">
            <a:lumMod val="35000"/>
            <a:lumOff val="65000"/>
            <a:alpha val="33000"/>
          </a:schemeClr>
        </a:solidFill>
        <a:round/>
      </a:ln>
    </cs:spPr>
  </cs:dropLine>
  <cs:errorBar>
    <cs:lnRef idx="0"/>
    <cs:fillRef idx="0"/>
    <cs:effectRef idx="0"/>
    <cs:fontRef idx="minor">
      <a:schemeClr val="dk1"/>
    </cs:fontRef>
    <cs:spPr>
      <a:ln w="9525">
        <a:solidFill>
          <a:schemeClr val="dk1">
            <a:lumMod val="65000"/>
            <a:lumOff val="35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gradFill>
        <a:gsLst>
          <a:gs pos="100000">
            <a:schemeClr val="lt1">
              <a:lumMod val="95000"/>
            </a:schemeClr>
          </a:gs>
          <a:gs pos="0">
            <a:schemeClr val="lt1"/>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35000"/>
            <a:lumOff val="65000"/>
          </a:schemeClr>
        </a:solidFill>
        <a:prstDash val="dash"/>
      </a:ln>
    </cs:spPr>
  </cs:seriesLine>
  <cs:title>
    <cs:lnRef idx="0"/>
    <cs:fillRef idx="0"/>
    <cs:effectRef idx="0"/>
    <cs:fontRef idx="minor">
      <a:schemeClr val="dk1">
        <a:lumMod val="50000"/>
        <a:lumOff val="50000"/>
      </a:schemeClr>
    </cs:fontRef>
    <cs:defRPr sz="1862"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65000"/>
        <a:lumOff val="35000"/>
      </a:schemeClr>
    </cs:fontRef>
    <cs:defRPr sz="1197" kern="1200" spc="20" baseline="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ADF596A-338B-4AE4-976F-8141C534F5D4}"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1CB8ABA9-CDE4-4FF5-84F1-7363A995E247}">
      <dgm:prSet phldrT="[Text]" custT="1"/>
      <dgm:spPr/>
      <dgm:t>
        <a:bodyPr/>
        <a:lstStyle/>
        <a:p>
          <a:r>
            <a:rPr lang="az-Latn-AZ" sz="1400"/>
            <a:t>Nəqliyyat sistemi </a:t>
          </a:r>
          <a:endParaRPr lang="en-US" sz="1400"/>
        </a:p>
      </dgm:t>
    </dgm:pt>
    <dgm:pt modelId="{E126D50A-4A67-4ABB-849D-3D8CA148763B}" type="parTrans" cxnId="{385D589E-39F8-4DCC-BDCA-122BF850332B}">
      <dgm:prSet/>
      <dgm:spPr/>
      <dgm:t>
        <a:bodyPr/>
        <a:lstStyle/>
        <a:p>
          <a:endParaRPr lang="en-US"/>
        </a:p>
      </dgm:t>
    </dgm:pt>
    <dgm:pt modelId="{F4056862-078C-4B47-9C81-987FC73EC1C1}" type="sibTrans" cxnId="{385D589E-39F8-4DCC-BDCA-122BF850332B}">
      <dgm:prSet/>
      <dgm:spPr/>
      <dgm:t>
        <a:bodyPr/>
        <a:lstStyle/>
        <a:p>
          <a:endParaRPr lang="en-US"/>
        </a:p>
      </dgm:t>
    </dgm:pt>
    <dgm:pt modelId="{D1C716FD-89C8-4364-A581-097635325B7D}">
      <dgm:prSet phldrT="[Text]" custT="1"/>
      <dgm:spPr/>
      <dgm:t>
        <a:bodyPr/>
        <a:lstStyle/>
        <a:p>
          <a:r>
            <a:rPr lang="az-Latn-AZ" sz="1200"/>
            <a:t>Ümumi təyinatlı</a:t>
          </a:r>
          <a:endParaRPr lang="en-US" sz="1200"/>
        </a:p>
      </dgm:t>
    </dgm:pt>
    <dgm:pt modelId="{7E0AB83D-37C4-4210-A6EE-E111F7D4C714}" type="parTrans" cxnId="{B8BE25B7-D8CA-4D8C-9F73-11B203839D6C}">
      <dgm:prSet/>
      <dgm:spPr/>
      <dgm:t>
        <a:bodyPr/>
        <a:lstStyle/>
        <a:p>
          <a:endParaRPr lang="en-US"/>
        </a:p>
      </dgm:t>
    </dgm:pt>
    <dgm:pt modelId="{91049B04-B1CE-43AB-A797-A6313124BD33}" type="sibTrans" cxnId="{B8BE25B7-D8CA-4D8C-9F73-11B203839D6C}">
      <dgm:prSet/>
      <dgm:spPr/>
      <dgm:t>
        <a:bodyPr/>
        <a:lstStyle/>
        <a:p>
          <a:endParaRPr lang="en-US"/>
        </a:p>
      </dgm:t>
    </dgm:pt>
    <dgm:pt modelId="{18C6780E-BC15-49E5-B80F-1AE422A9CEFB}">
      <dgm:prSet phldrT="[Text]"/>
      <dgm:spPr/>
      <dgm:t>
        <a:bodyPr/>
        <a:lstStyle/>
        <a:p>
          <a:pPr algn="l"/>
          <a:r>
            <a:rPr lang="az-Latn-AZ"/>
            <a:t>Dəmir yolu</a:t>
          </a:r>
        </a:p>
        <a:p>
          <a:pPr algn="l"/>
          <a:r>
            <a:rPr lang="az-Latn-AZ"/>
            <a:t>Dəniz Nəqliyyatı </a:t>
          </a:r>
        </a:p>
        <a:p>
          <a:pPr algn="l"/>
          <a:r>
            <a:rPr lang="az-Latn-AZ"/>
            <a:t>Daxili nəqliyyatı</a:t>
          </a:r>
        </a:p>
        <a:p>
          <a:pPr algn="l"/>
          <a:r>
            <a:rPr lang="az-Latn-AZ"/>
            <a:t>Avtomobil nəqliyyatı</a:t>
          </a:r>
        </a:p>
        <a:p>
          <a:pPr algn="l"/>
          <a:r>
            <a:rPr lang="az-Latn-AZ"/>
            <a:t>Hava nəqliyyatı </a:t>
          </a:r>
        </a:p>
        <a:p>
          <a:pPr algn="l"/>
          <a:r>
            <a:rPr lang="az-Latn-AZ"/>
            <a:t>Boru kəməri nəqliyyatı </a:t>
          </a:r>
        </a:p>
        <a:p>
          <a:pPr algn="l"/>
          <a:endParaRPr lang="en-US"/>
        </a:p>
      </dgm:t>
    </dgm:pt>
    <dgm:pt modelId="{0EDE8D98-B391-410E-8560-051DBD457353}" type="parTrans" cxnId="{E7094C70-58FD-4DBD-963D-AD33DB71FFF5}">
      <dgm:prSet/>
      <dgm:spPr/>
      <dgm:t>
        <a:bodyPr/>
        <a:lstStyle/>
        <a:p>
          <a:endParaRPr lang="en-US"/>
        </a:p>
      </dgm:t>
    </dgm:pt>
    <dgm:pt modelId="{D5CEED9E-64C7-4C60-B304-925ACB5F0F6A}" type="sibTrans" cxnId="{E7094C70-58FD-4DBD-963D-AD33DB71FFF5}">
      <dgm:prSet/>
      <dgm:spPr/>
      <dgm:t>
        <a:bodyPr/>
        <a:lstStyle/>
        <a:p>
          <a:endParaRPr lang="en-US"/>
        </a:p>
      </dgm:t>
    </dgm:pt>
    <dgm:pt modelId="{CCDD8A26-A7AB-407D-8D3A-33290215B1A7}">
      <dgm:prSet phldrT="[Text]" custT="1"/>
      <dgm:spPr/>
      <dgm:t>
        <a:bodyPr/>
        <a:lstStyle/>
        <a:p>
          <a:r>
            <a:rPr lang="az-Latn-AZ" sz="1200"/>
            <a:t>Qeyri- Ümumi təyinatlı</a:t>
          </a:r>
          <a:endParaRPr lang="en-US" sz="1200"/>
        </a:p>
      </dgm:t>
    </dgm:pt>
    <dgm:pt modelId="{6FF31BBB-8849-4202-82CF-5BBAED18FC3D}" type="parTrans" cxnId="{3335C344-7961-4A61-B61E-F1CAC1123B4A}">
      <dgm:prSet/>
      <dgm:spPr/>
      <dgm:t>
        <a:bodyPr/>
        <a:lstStyle/>
        <a:p>
          <a:endParaRPr lang="en-US"/>
        </a:p>
      </dgm:t>
    </dgm:pt>
    <dgm:pt modelId="{41EB3BA2-B2A0-4850-81C6-0CE353617130}" type="sibTrans" cxnId="{3335C344-7961-4A61-B61E-F1CAC1123B4A}">
      <dgm:prSet/>
      <dgm:spPr/>
      <dgm:t>
        <a:bodyPr/>
        <a:lstStyle/>
        <a:p>
          <a:endParaRPr lang="en-US"/>
        </a:p>
      </dgm:t>
    </dgm:pt>
    <dgm:pt modelId="{81EC960B-9377-46B3-852E-012E22E75E6B}">
      <dgm:prSet phldrT="[Text]" custT="1"/>
      <dgm:spPr/>
      <dgm:t>
        <a:bodyPr/>
        <a:lstStyle/>
        <a:p>
          <a:pPr algn="l"/>
          <a:r>
            <a:rPr lang="az-Latn-AZ" sz="1200"/>
            <a:t>Maddi istehsal sahələrinin nəqliyyatı </a:t>
          </a:r>
        </a:p>
        <a:p>
          <a:pPr algn="l"/>
          <a:r>
            <a:rPr lang="az-Latn-AZ" sz="1200"/>
            <a:t>Xidmət sahəsi və idarəetmə təşkilatlarının nəqliyyatı </a:t>
          </a:r>
        </a:p>
        <a:p>
          <a:pPr algn="l"/>
          <a:r>
            <a:rPr lang="az-Latn-AZ" sz="1200"/>
            <a:t>Yaşayış məntəqlərinin nəqliyyatı</a:t>
          </a:r>
        </a:p>
        <a:p>
          <a:pPr algn="l"/>
          <a:endParaRPr lang="az-Latn-AZ" sz="800"/>
        </a:p>
        <a:p>
          <a:pPr algn="l"/>
          <a:endParaRPr lang="az-Latn-AZ" sz="800"/>
        </a:p>
        <a:p>
          <a:pPr algn="l"/>
          <a:endParaRPr lang="az-Latn-AZ" sz="800"/>
        </a:p>
        <a:p>
          <a:pPr algn="l"/>
          <a:endParaRPr lang="az-Latn-AZ" sz="800"/>
        </a:p>
      </dgm:t>
    </dgm:pt>
    <dgm:pt modelId="{D7A1663D-0B5E-4A51-9319-EE68FCBB166E}" type="parTrans" cxnId="{15F62099-412D-48F6-9498-C909C5FD1E3C}">
      <dgm:prSet/>
      <dgm:spPr/>
      <dgm:t>
        <a:bodyPr/>
        <a:lstStyle/>
        <a:p>
          <a:endParaRPr lang="en-US"/>
        </a:p>
      </dgm:t>
    </dgm:pt>
    <dgm:pt modelId="{DFAEBE59-43E3-40CE-BABE-8FCCB0924C0E}" type="sibTrans" cxnId="{15F62099-412D-48F6-9498-C909C5FD1E3C}">
      <dgm:prSet/>
      <dgm:spPr/>
      <dgm:t>
        <a:bodyPr/>
        <a:lstStyle/>
        <a:p>
          <a:endParaRPr lang="en-US"/>
        </a:p>
      </dgm:t>
    </dgm:pt>
    <dgm:pt modelId="{4AA61714-4B54-4439-A2D4-E841FAD5D420}" type="pres">
      <dgm:prSet presAssocID="{DADF596A-338B-4AE4-976F-8141C534F5D4}" presName="hierChild1" presStyleCnt="0">
        <dgm:presLayoutVars>
          <dgm:chPref val="1"/>
          <dgm:dir/>
          <dgm:animOne val="branch"/>
          <dgm:animLvl val="lvl"/>
          <dgm:resizeHandles/>
        </dgm:presLayoutVars>
      </dgm:prSet>
      <dgm:spPr/>
    </dgm:pt>
    <dgm:pt modelId="{2CC459DA-4424-4B34-98CA-6F0D003DAF76}" type="pres">
      <dgm:prSet presAssocID="{1CB8ABA9-CDE4-4FF5-84F1-7363A995E247}" presName="hierRoot1" presStyleCnt="0"/>
      <dgm:spPr/>
    </dgm:pt>
    <dgm:pt modelId="{54D5967D-AE78-4B96-8FF8-D871C2AEB6A7}" type="pres">
      <dgm:prSet presAssocID="{1CB8ABA9-CDE4-4FF5-84F1-7363A995E247}" presName="composite" presStyleCnt="0"/>
      <dgm:spPr/>
    </dgm:pt>
    <dgm:pt modelId="{E93C330D-3545-4868-A172-09188D92620F}" type="pres">
      <dgm:prSet presAssocID="{1CB8ABA9-CDE4-4FF5-84F1-7363A995E247}" presName="background" presStyleLbl="node0" presStyleIdx="0" presStyleCnt="1"/>
      <dgm:spPr/>
    </dgm:pt>
    <dgm:pt modelId="{F7E83054-7708-4577-9793-EF38471F16A8}" type="pres">
      <dgm:prSet presAssocID="{1CB8ABA9-CDE4-4FF5-84F1-7363A995E247}" presName="text" presStyleLbl="fgAcc0" presStyleIdx="0" presStyleCnt="1" custScaleX="118519" custScaleY="53684" custLinFactNeighborX="-6944" custLinFactNeighborY="-29">
        <dgm:presLayoutVars>
          <dgm:chPref val="3"/>
        </dgm:presLayoutVars>
      </dgm:prSet>
      <dgm:spPr/>
    </dgm:pt>
    <dgm:pt modelId="{EFCA3AEA-CA34-40AC-B97A-010056D5089D}" type="pres">
      <dgm:prSet presAssocID="{1CB8ABA9-CDE4-4FF5-84F1-7363A995E247}" presName="hierChild2" presStyleCnt="0"/>
      <dgm:spPr/>
    </dgm:pt>
    <dgm:pt modelId="{DACC73AA-B2EC-4218-804F-669ED58C4548}" type="pres">
      <dgm:prSet presAssocID="{7E0AB83D-37C4-4210-A6EE-E111F7D4C714}" presName="Name10" presStyleLbl="parChTrans1D2" presStyleIdx="0" presStyleCnt="2"/>
      <dgm:spPr/>
    </dgm:pt>
    <dgm:pt modelId="{534F739F-E422-47CC-99FE-8623D83503EB}" type="pres">
      <dgm:prSet presAssocID="{D1C716FD-89C8-4364-A581-097635325B7D}" presName="hierRoot2" presStyleCnt="0"/>
      <dgm:spPr/>
    </dgm:pt>
    <dgm:pt modelId="{0C4E99EF-0FB6-4C2C-9CB3-CABA9CDFE606}" type="pres">
      <dgm:prSet presAssocID="{D1C716FD-89C8-4364-A581-097635325B7D}" presName="composite2" presStyleCnt="0"/>
      <dgm:spPr/>
    </dgm:pt>
    <dgm:pt modelId="{5FB04689-E42D-4010-B762-5636A39FCBCA}" type="pres">
      <dgm:prSet presAssocID="{D1C716FD-89C8-4364-A581-097635325B7D}" presName="background2" presStyleLbl="node2" presStyleIdx="0" presStyleCnt="2"/>
      <dgm:spPr/>
    </dgm:pt>
    <dgm:pt modelId="{A5048D43-4CFB-4C9A-AA1A-DC04267830A0}" type="pres">
      <dgm:prSet presAssocID="{D1C716FD-89C8-4364-A581-097635325B7D}" presName="text2" presStyleLbl="fgAcc2" presStyleIdx="0" presStyleCnt="2" custScaleY="46948" custLinFactNeighborX="-2739" custLinFactNeighborY="-1078">
        <dgm:presLayoutVars>
          <dgm:chPref val="3"/>
        </dgm:presLayoutVars>
      </dgm:prSet>
      <dgm:spPr/>
    </dgm:pt>
    <dgm:pt modelId="{1EE0DD38-6271-4C7C-B20A-E83B4C168927}" type="pres">
      <dgm:prSet presAssocID="{D1C716FD-89C8-4364-A581-097635325B7D}" presName="hierChild3" presStyleCnt="0"/>
      <dgm:spPr/>
    </dgm:pt>
    <dgm:pt modelId="{A3924CE0-42CD-42C0-87E4-4CB1A836A5BB}" type="pres">
      <dgm:prSet presAssocID="{0EDE8D98-B391-410E-8560-051DBD457353}" presName="Name17" presStyleLbl="parChTrans1D3" presStyleIdx="0" presStyleCnt="2"/>
      <dgm:spPr/>
    </dgm:pt>
    <dgm:pt modelId="{020A8CC7-C31E-4693-981E-CCEB0A4D284B}" type="pres">
      <dgm:prSet presAssocID="{18C6780E-BC15-49E5-B80F-1AE422A9CEFB}" presName="hierRoot3" presStyleCnt="0"/>
      <dgm:spPr/>
    </dgm:pt>
    <dgm:pt modelId="{7ABFE351-6533-4BD1-943A-6F57F9534D5D}" type="pres">
      <dgm:prSet presAssocID="{18C6780E-BC15-49E5-B80F-1AE422A9CEFB}" presName="composite3" presStyleCnt="0"/>
      <dgm:spPr/>
    </dgm:pt>
    <dgm:pt modelId="{CB8B51A8-01DE-429B-8215-5DF7C6DFD423}" type="pres">
      <dgm:prSet presAssocID="{18C6780E-BC15-49E5-B80F-1AE422A9CEFB}" presName="background3" presStyleLbl="node3" presStyleIdx="0" presStyleCnt="2"/>
      <dgm:spPr/>
    </dgm:pt>
    <dgm:pt modelId="{CB05A31C-7956-4782-9F3C-2B1833867BDD}" type="pres">
      <dgm:prSet presAssocID="{18C6780E-BC15-49E5-B80F-1AE422A9CEFB}" presName="text3" presStyleLbl="fgAcc3" presStyleIdx="0" presStyleCnt="2" custScaleX="154376" custScaleY="178450">
        <dgm:presLayoutVars>
          <dgm:chPref val="3"/>
        </dgm:presLayoutVars>
      </dgm:prSet>
      <dgm:spPr/>
    </dgm:pt>
    <dgm:pt modelId="{96DB3086-B278-473B-AB86-F7C236C294A0}" type="pres">
      <dgm:prSet presAssocID="{18C6780E-BC15-49E5-B80F-1AE422A9CEFB}" presName="hierChild4" presStyleCnt="0"/>
      <dgm:spPr/>
    </dgm:pt>
    <dgm:pt modelId="{697DA245-6587-471D-ADC1-B67C8B676954}" type="pres">
      <dgm:prSet presAssocID="{6FF31BBB-8849-4202-82CF-5BBAED18FC3D}" presName="Name10" presStyleLbl="parChTrans1D2" presStyleIdx="1" presStyleCnt="2"/>
      <dgm:spPr/>
    </dgm:pt>
    <dgm:pt modelId="{4000C9E3-94A0-41DE-AD49-A364F0020885}" type="pres">
      <dgm:prSet presAssocID="{CCDD8A26-A7AB-407D-8D3A-33290215B1A7}" presName="hierRoot2" presStyleCnt="0"/>
      <dgm:spPr/>
    </dgm:pt>
    <dgm:pt modelId="{DB0CA254-4924-4DEA-8108-3C74288F6B7A}" type="pres">
      <dgm:prSet presAssocID="{CCDD8A26-A7AB-407D-8D3A-33290215B1A7}" presName="composite2" presStyleCnt="0"/>
      <dgm:spPr/>
    </dgm:pt>
    <dgm:pt modelId="{3F40AAE3-6C8F-4E5B-BC24-538DD5E87696}" type="pres">
      <dgm:prSet presAssocID="{CCDD8A26-A7AB-407D-8D3A-33290215B1A7}" presName="background2" presStyleLbl="node2" presStyleIdx="1" presStyleCnt="2"/>
      <dgm:spPr/>
    </dgm:pt>
    <dgm:pt modelId="{6E1A2BAF-D381-4AAE-8BC1-E622656763C8}" type="pres">
      <dgm:prSet presAssocID="{CCDD8A26-A7AB-407D-8D3A-33290215B1A7}" presName="text2" presStyleLbl="fgAcc2" presStyleIdx="1" presStyleCnt="2" custScaleX="106870" custScaleY="49867">
        <dgm:presLayoutVars>
          <dgm:chPref val="3"/>
        </dgm:presLayoutVars>
      </dgm:prSet>
      <dgm:spPr/>
    </dgm:pt>
    <dgm:pt modelId="{94B9D589-872D-4DC5-8C86-F8F920A31F34}" type="pres">
      <dgm:prSet presAssocID="{CCDD8A26-A7AB-407D-8D3A-33290215B1A7}" presName="hierChild3" presStyleCnt="0"/>
      <dgm:spPr/>
    </dgm:pt>
    <dgm:pt modelId="{01F6A442-655D-4AD6-8084-8A1C41EB4741}" type="pres">
      <dgm:prSet presAssocID="{D7A1663D-0B5E-4A51-9319-EE68FCBB166E}" presName="Name17" presStyleLbl="parChTrans1D3" presStyleIdx="1" presStyleCnt="2"/>
      <dgm:spPr/>
    </dgm:pt>
    <dgm:pt modelId="{7AB7DCE8-BB11-42F8-B51D-21C2D3377612}" type="pres">
      <dgm:prSet presAssocID="{81EC960B-9377-46B3-852E-012E22E75E6B}" presName="hierRoot3" presStyleCnt="0"/>
      <dgm:spPr/>
    </dgm:pt>
    <dgm:pt modelId="{2ABFBB9F-A668-45E0-AF0C-C91B44CEEED8}" type="pres">
      <dgm:prSet presAssocID="{81EC960B-9377-46B3-852E-012E22E75E6B}" presName="composite3" presStyleCnt="0"/>
      <dgm:spPr/>
    </dgm:pt>
    <dgm:pt modelId="{ACE60C06-DF37-483C-8D5C-917B57365918}" type="pres">
      <dgm:prSet presAssocID="{81EC960B-9377-46B3-852E-012E22E75E6B}" presName="background3" presStyleLbl="node3" presStyleIdx="1" presStyleCnt="2"/>
      <dgm:spPr/>
    </dgm:pt>
    <dgm:pt modelId="{163DFD09-3EDC-4F26-9E5A-55F1227281EC}" type="pres">
      <dgm:prSet presAssocID="{81EC960B-9377-46B3-852E-012E22E75E6B}" presName="text3" presStyleLbl="fgAcc3" presStyleIdx="1" presStyleCnt="2" custScaleX="242024" custScaleY="162939">
        <dgm:presLayoutVars>
          <dgm:chPref val="3"/>
        </dgm:presLayoutVars>
      </dgm:prSet>
      <dgm:spPr/>
    </dgm:pt>
    <dgm:pt modelId="{28D9321B-130C-45F0-9D05-4B3C3C458E97}" type="pres">
      <dgm:prSet presAssocID="{81EC960B-9377-46B3-852E-012E22E75E6B}" presName="hierChild4" presStyleCnt="0"/>
      <dgm:spPr/>
    </dgm:pt>
  </dgm:ptLst>
  <dgm:cxnLst>
    <dgm:cxn modelId="{D2CBD423-7B25-4E76-9A3B-1FFDC833F237}" type="presOf" srcId="{6FF31BBB-8849-4202-82CF-5BBAED18FC3D}" destId="{697DA245-6587-471D-ADC1-B67C8B676954}" srcOrd="0" destOrd="0" presId="urn:microsoft.com/office/officeart/2005/8/layout/hierarchy1"/>
    <dgm:cxn modelId="{3335C344-7961-4A61-B61E-F1CAC1123B4A}" srcId="{1CB8ABA9-CDE4-4FF5-84F1-7363A995E247}" destId="{CCDD8A26-A7AB-407D-8D3A-33290215B1A7}" srcOrd="1" destOrd="0" parTransId="{6FF31BBB-8849-4202-82CF-5BBAED18FC3D}" sibTransId="{41EB3BA2-B2A0-4850-81C6-0CE353617130}"/>
    <dgm:cxn modelId="{ACF10245-3740-4FC6-85C4-62AD724847AD}" type="presOf" srcId="{7E0AB83D-37C4-4210-A6EE-E111F7D4C714}" destId="{DACC73AA-B2EC-4218-804F-669ED58C4548}" srcOrd="0" destOrd="0" presId="urn:microsoft.com/office/officeart/2005/8/layout/hierarchy1"/>
    <dgm:cxn modelId="{04AEF666-5630-4451-A61C-E3EC05983EEF}" type="presOf" srcId="{81EC960B-9377-46B3-852E-012E22E75E6B}" destId="{163DFD09-3EDC-4F26-9E5A-55F1227281EC}" srcOrd="0" destOrd="0" presId="urn:microsoft.com/office/officeart/2005/8/layout/hierarchy1"/>
    <dgm:cxn modelId="{E7094C70-58FD-4DBD-963D-AD33DB71FFF5}" srcId="{D1C716FD-89C8-4364-A581-097635325B7D}" destId="{18C6780E-BC15-49E5-B80F-1AE422A9CEFB}" srcOrd="0" destOrd="0" parTransId="{0EDE8D98-B391-410E-8560-051DBD457353}" sibTransId="{D5CEED9E-64C7-4C60-B304-925ACB5F0F6A}"/>
    <dgm:cxn modelId="{C12C7374-7A17-453B-A35E-E141A749C429}" type="presOf" srcId="{0EDE8D98-B391-410E-8560-051DBD457353}" destId="{A3924CE0-42CD-42C0-87E4-4CB1A836A5BB}" srcOrd="0" destOrd="0" presId="urn:microsoft.com/office/officeart/2005/8/layout/hierarchy1"/>
    <dgm:cxn modelId="{1E000485-ECC7-47B5-80A8-1D554612090E}" type="presOf" srcId="{CCDD8A26-A7AB-407D-8D3A-33290215B1A7}" destId="{6E1A2BAF-D381-4AAE-8BC1-E622656763C8}" srcOrd="0" destOrd="0" presId="urn:microsoft.com/office/officeart/2005/8/layout/hierarchy1"/>
    <dgm:cxn modelId="{15F62099-412D-48F6-9498-C909C5FD1E3C}" srcId="{CCDD8A26-A7AB-407D-8D3A-33290215B1A7}" destId="{81EC960B-9377-46B3-852E-012E22E75E6B}" srcOrd="0" destOrd="0" parTransId="{D7A1663D-0B5E-4A51-9319-EE68FCBB166E}" sibTransId="{DFAEBE59-43E3-40CE-BABE-8FCCB0924C0E}"/>
    <dgm:cxn modelId="{385D589E-39F8-4DCC-BDCA-122BF850332B}" srcId="{DADF596A-338B-4AE4-976F-8141C534F5D4}" destId="{1CB8ABA9-CDE4-4FF5-84F1-7363A995E247}" srcOrd="0" destOrd="0" parTransId="{E126D50A-4A67-4ABB-849D-3D8CA148763B}" sibTransId="{F4056862-078C-4B47-9C81-987FC73EC1C1}"/>
    <dgm:cxn modelId="{B8BE25B7-D8CA-4D8C-9F73-11B203839D6C}" srcId="{1CB8ABA9-CDE4-4FF5-84F1-7363A995E247}" destId="{D1C716FD-89C8-4364-A581-097635325B7D}" srcOrd="0" destOrd="0" parTransId="{7E0AB83D-37C4-4210-A6EE-E111F7D4C714}" sibTransId="{91049B04-B1CE-43AB-A797-A6313124BD33}"/>
    <dgm:cxn modelId="{58E57BBD-A546-4ACC-A69F-37AFAC6BE568}" type="presOf" srcId="{1CB8ABA9-CDE4-4FF5-84F1-7363A995E247}" destId="{F7E83054-7708-4577-9793-EF38471F16A8}" srcOrd="0" destOrd="0" presId="urn:microsoft.com/office/officeart/2005/8/layout/hierarchy1"/>
    <dgm:cxn modelId="{E870A9C4-5E12-461E-90D3-FB19BC89E06B}" type="presOf" srcId="{DADF596A-338B-4AE4-976F-8141C534F5D4}" destId="{4AA61714-4B54-4439-A2D4-E841FAD5D420}" srcOrd="0" destOrd="0" presId="urn:microsoft.com/office/officeart/2005/8/layout/hierarchy1"/>
    <dgm:cxn modelId="{BB1407D8-0101-4019-A513-9F3754E038C0}" type="presOf" srcId="{D1C716FD-89C8-4364-A581-097635325B7D}" destId="{A5048D43-4CFB-4C9A-AA1A-DC04267830A0}" srcOrd="0" destOrd="0" presId="urn:microsoft.com/office/officeart/2005/8/layout/hierarchy1"/>
    <dgm:cxn modelId="{6532ACD9-8194-40BE-99DB-12587A57E74D}" type="presOf" srcId="{18C6780E-BC15-49E5-B80F-1AE422A9CEFB}" destId="{CB05A31C-7956-4782-9F3C-2B1833867BDD}" srcOrd="0" destOrd="0" presId="urn:microsoft.com/office/officeart/2005/8/layout/hierarchy1"/>
    <dgm:cxn modelId="{06AFCDF6-87BF-4CC4-BBB8-239860DB419D}" type="presOf" srcId="{D7A1663D-0B5E-4A51-9319-EE68FCBB166E}" destId="{01F6A442-655D-4AD6-8084-8A1C41EB4741}" srcOrd="0" destOrd="0" presId="urn:microsoft.com/office/officeart/2005/8/layout/hierarchy1"/>
    <dgm:cxn modelId="{25C0223E-F6AE-4F8F-B8BC-60B0DAABC355}" type="presParOf" srcId="{4AA61714-4B54-4439-A2D4-E841FAD5D420}" destId="{2CC459DA-4424-4B34-98CA-6F0D003DAF76}" srcOrd="0" destOrd="0" presId="urn:microsoft.com/office/officeart/2005/8/layout/hierarchy1"/>
    <dgm:cxn modelId="{DB22FE98-8503-4277-A09C-432B5088E892}" type="presParOf" srcId="{2CC459DA-4424-4B34-98CA-6F0D003DAF76}" destId="{54D5967D-AE78-4B96-8FF8-D871C2AEB6A7}" srcOrd="0" destOrd="0" presId="urn:microsoft.com/office/officeart/2005/8/layout/hierarchy1"/>
    <dgm:cxn modelId="{8AB55572-D38F-420D-856B-55CA11672910}" type="presParOf" srcId="{54D5967D-AE78-4B96-8FF8-D871C2AEB6A7}" destId="{E93C330D-3545-4868-A172-09188D92620F}" srcOrd="0" destOrd="0" presId="urn:microsoft.com/office/officeart/2005/8/layout/hierarchy1"/>
    <dgm:cxn modelId="{E8038A75-779D-4EDC-A69B-288C79D8FB2D}" type="presParOf" srcId="{54D5967D-AE78-4B96-8FF8-D871C2AEB6A7}" destId="{F7E83054-7708-4577-9793-EF38471F16A8}" srcOrd="1" destOrd="0" presId="urn:microsoft.com/office/officeart/2005/8/layout/hierarchy1"/>
    <dgm:cxn modelId="{C866FD18-0DD8-455A-B38A-FCF34A7A1541}" type="presParOf" srcId="{2CC459DA-4424-4B34-98CA-6F0D003DAF76}" destId="{EFCA3AEA-CA34-40AC-B97A-010056D5089D}" srcOrd="1" destOrd="0" presId="urn:microsoft.com/office/officeart/2005/8/layout/hierarchy1"/>
    <dgm:cxn modelId="{368B26B5-D9C8-44CF-8633-F385C0CB3316}" type="presParOf" srcId="{EFCA3AEA-CA34-40AC-B97A-010056D5089D}" destId="{DACC73AA-B2EC-4218-804F-669ED58C4548}" srcOrd="0" destOrd="0" presId="urn:microsoft.com/office/officeart/2005/8/layout/hierarchy1"/>
    <dgm:cxn modelId="{A2ECB174-9502-4045-AA9E-A9AA42FB9526}" type="presParOf" srcId="{EFCA3AEA-CA34-40AC-B97A-010056D5089D}" destId="{534F739F-E422-47CC-99FE-8623D83503EB}" srcOrd="1" destOrd="0" presId="urn:microsoft.com/office/officeart/2005/8/layout/hierarchy1"/>
    <dgm:cxn modelId="{EA93175D-0F02-4564-ADF3-B2BA0EACA823}" type="presParOf" srcId="{534F739F-E422-47CC-99FE-8623D83503EB}" destId="{0C4E99EF-0FB6-4C2C-9CB3-CABA9CDFE606}" srcOrd="0" destOrd="0" presId="urn:microsoft.com/office/officeart/2005/8/layout/hierarchy1"/>
    <dgm:cxn modelId="{532E817F-5FE6-4ADE-A95A-AED18356FB5C}" type="presParOf" srcId="{0C4E99EF-0FB6-4C2C-9CB3-CABA9CDFE606}" destId="{5FB04689-E42D-4010-B762-5636A39FCBCA}" srcOrd="0" destOrd="0" presId="urn:microsoft.com/office/officeart/2005/8/layout/hierarchy1"/>
    <dgm:cxn modelId="{EA29CE62-BB7E-4E8A-B468-BE0A4E45901D}" type="presParOf" srcId="{0C4E99EF-0FB6-4C2C-9CB3-CABA9CDFE606}" destId="{A5048D43-4CFB-4C9A-AA1A-DC04267830A0}" srcOrd="1" destOrd="0" presId="urn:microsoft.com/office/officeart/2005/8/layout/hierarchy1"/>
    <dgm:cxn modelId="{21C0B282-1649-4CAA-B894-03066FCB0055}" type="presParOf" srcId="{534F739F-E422-47CC-99FE-8623D83503EB}" destId="{1EE0DD38-6271-4C7C-B20A-E83B4C168927}" srcOrd="1" destOrd="0" presId="urn:microsoft.com/office/officeart/2005/8/layout/hierarchy1"/>
    <dgm:cxn modelId="{DC2B0141-D5C1-4729-BD81-07EA15BB5768}" type="presParOf" srcId="{1EE0DD38-6271-4C7C-B20A-E83B4C168927}" destId="{A3924CE0-42CD-42C0-87E4-4CB1A836A5BB}" srcOrd="0" destOrd="0" presId="urn:microsoft.com/office/officeart/2005/8/layout/hierarchy1"/>
    <dgm:cxn modelId="{54F8543F-0257-4E65-9EF7-F26C4C362995}" type="presParOf" srcId="{1EE0DD38-6271-4C7C-B20A-E83B4C168927}" destId="{020A8CC7-C31E-4693-981E-CCEB0A4D284B}" srcOrd="1" destOrd="0" presId="urn:microsoft.com/office/officeart/2005/8/layout/hierarchy1"/>
    <dgm:cxn modelId="{FF6C05D6-4195-4C7C-9C5C-E9209EC24C93}" type="presParOf" srcId="{020A8CC7-C31E-4693-981E-CCEB0A4D284B}" destId="{7ABFE351-6533-4BD1-943A-6F57F9534D5D}" srcOrd="0" destOrd="0" presId="urn:microsoft.com/office/officeart/2005/8/layout/hierarchy1"/>
    <dgm:cxn modelId="{09C94D61-9C1D-4622-86B4-681BFE962DB6}" type="presParOf" srcId="{7ABFE351-6533-4BD1-943A-6F57F9534D5D}" destId="{CB8B51A8-01DE-429B-8215-5DF7C6DFD423}" srcOrd="0" destOrd="0" presId="urn:microsoft.com/office/officeart/2005/8/layout/hierarchy1"/>
    <dgm:cxn modelId="{A96DB897-0854-4AE9-87BC-7C364BACDF88}" type="presParOf" srcId="{7ABFE351-6533-4BD1-943A-6F57F9534D5D}" destId="{CB05A31C-7956-4782-9F3C-2B1833867BDD}" srcOrd="1" destOrd="0" presId="urn:microsoft.com/office/officeart/2005/8/layout/hierarchy1"/>
    <dgm:cxn modelId="{6A0BB25A-1739-4629-B878-4D16C699A5C2}" type="presParOf" srcId="{020A8CC7-C31E-4693-981E-CCEB0A4D284B}" destId="{96DB3086-B278-473B-AB86-F7C236C294A0}" srcOrd="1" destOrd="0" presId="urn:microsoft.com/office/officeart/2005/8/layout/hierarchy1"/>
    <dgm:cxn modelId="{444A7226-1242-4A59-8C2F-6CC9675362DB}" type="presParOf" srcId="{EFCA3AEA-CA34-40AC-B97A-010056D5089D}" destId="{697DA245-6587-471D-ADC1-B67C8B676954}" srcOrd="2" destOrd="0" presId="urn:microsoft.com/office/officeart/2005/8/layout/hierarchy1"/>
    <dgm:cxn modelId="{7F321458-C929-4FAE-B23D-F57AF9194F6D}" type="presParOf" srcId="{EFCA3AEA-CA34-40AC-B97A-010056D5089D}" destId="{4000C9E3-94A0-41DE-AD49-A364F0020885}" srcOrd="3" destOrd="0" presId="urn:microsoft.com/office/officeart/2005/8/layout/hierarchy1"/>
    <dgm:cxn modelId="{469D4C34-425F-4F00-A593-D515AA444E84}" type="presParOf" srcId="{4000C9E3-94A0-41DE-AD49-A364F0020885}" destId="{DB0CA254-4924-4DEA-8108-3C74288F6B7A}" srcOrd="0" destOrd="0" presId="urn:microsoft.com/office/officeart/2005/8/layout/hierarchy1"/>
    <dgm:cxn modelId="{ACDF9AE9-6D06-4FED-985D-4225A5D40FFF}" type="presParOf" srcId="{DB0CA254-4924-4DEA-8108-3C74288F6B7A}" destId="{3F40AAE3-6C8F-4E5B-BC24-538DD5E87696}" srcOrd="0" destOrd="0" presId="urn:microsoft.com/office/officeart/2005/8/layout/hierarchy1"/>
    <dgm:cxn modelId="{A24F358C-999A-4428-A1BF-5326A6ECA3D7}" type="presParOf" srcId="{DB0CA254-4924-4DEA-8108-3C74288F6B7A}" destId="{6E1A2BAF-D381-4AAE-8BC1-E622656763C8}" srcOrd="1" destOrd="0" presId="urn:microsoft.com/office/officeart/2005/8/layout/hierarchy1"/>
    <dgm:cxn modelId="{B5CB9400-FAD0-4144-899E-3300CA5AF96A}" type="presParOf" srcId="{4000C9E3-94A0-41DE-AD49-A364F0020885}" destId="{94B9D589-872D-4DC5-8C86-F8F920A31F34}" srcOrd="1" destOrd="0" presId="urn:microsoft.com/office/officeart/2005/8/layout/hierarchy1"/>
    <dgm:cxn modelId="{538EDAD9-9868-4655-BB59-1348352C1A26}" type="presParOf" srcId="{94B9D589-872D-4DC5-8C86-F8F920A31F34}" destId="{01F6A442-655D-4AD6-8084-8A1C41EB4741}" srcOrd="0" destOrd="0" presId="urn:microsoft.com/office/officeart/2005/8/layout/hierarchy1"/>
    <dgm:cxn modelId="{6F96502F-3F28-4595-8DF3-18DE7670FED3}" type="presParOf" srcId="{94B9D589-872D-4DC5-8C86-F8F920A31F34}" destId="{7AB7DCE8-BB11-42F8-B51D-21C2D3377612}" srcOrd="1" destOrd="0" presId="urn:microsoft.com/office/officeart/2005/8/layout/hierarchy1"/>
    <dgm:cxn modelId="{1A08B5F0-405D-490B-8FAC-DD0CA3A973F5}" type="presParOf" srcId="{7AB7DCE8-BB11-42F8-B51D-21C2D3377612}" destId="{2ABFBB9F-A668-45E0-AF0C-C91B44CEEED8}" srcOrd="0" destOrd="0" presId="urn:microsoft.com/office/officeart/2005/8/layout/hierarchy1"/>
    <dgm:cxn modelId="{42E6E095-2F27-402A-916F-9EA56ADD9B62}" type="presParOf" srcId="{2ABFBB9F-A668-45E0-AF0C-C91B44CEEED8}" destId="{ACE60C06-DF37-483C-8D5C-917B57365918}" srcOrd="0" destOrd="0" presId="urn:microsoft.com/office/officeart/2005/8/layout/hierarchy1"/>
    <dgm:cxn modelId="{5D840E4D-1877-4BAE-ADC0-D5572AFC40FF}" type="presParOf" srcId="{2ABFBB9F-A668-45E0-AF0C-C91B44CEEED8}" destId="{163DFD09-3EDC-4F26-9E5A-55F1227281EC}" srcOrd="1" destOrd="0" presId="urn:microsoft.com/office/officeart/2005/8/layout/hierarchy1"/>
    <dgm:cxn modelId="{501B3970-8B8A-4E32-A576-53032C2FD050}" type="presParOf" srcId="{7AB7DCE8-BB11-42F8-B51D-21C2D3377612}" destId="{28D9321B-130C-45F0-9D05-4B3C3C458E97}" srcOrd="1" destOrd="0" presId="urn:microsoft.com/office/officeart/2005/8/layout/hierarchy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F6A442-655D-4AD6-8084-8A1C41EB4741}">
      <dsp:nvSpPr>
        <dsp:cNvPr id="0" name=""/>
        <dsp:cNvSpPr/>
      </dsp:nvSpPr>
      <dsp:spPr>
        <a:xfrm>
          <a:off x="4220738" y="1348154"/>
          <a:ext cx="91440" cy="413207"/>
        </a:xfrm>
        <a:custGeom>
          <a:avLst/>
          <a:gdLst/>
          <a:ahLst/>
          <a:cxnLst/>
          <a:rect l="0" t="0" r="0" b="0"/>
          <a:pathLst>
            <a:path>
              <a:moveTo>
                <a:pt x="45720" y="0"/>
              </a:moveTo>
              <a:lnTo>
                <a:pt x="45720" y="413207"/>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97DA245-6587-471D-ADC1-B67C8B676954}">
      <dsp:nvSpPr>
        <dsp:cNvPr id="0" name=""/>
        <dsp:cNvSpPr/>
      </dsp:nvSpPr>
      <dsp:spPr>
        <a:xfrm>
          <a:off x="2626355" y="484790"/>
          <a:ext cx="1640103" cy="413469"/>
        </a:xfrm>
        <a:custGeom>
          <a:avLst/>
          <a:gdLst/>
          <a:ahLst/>
          <a:cxnLst/>
          <a:rect l="0" t="0" r="0" b="0"/>
          <a:pathLst>
            <a:path>
              <a:moveTo>
                <a:pt x="0" y="0"/>
              </a:moveTo>
              <a:lnTo>
                <a:pt x="0" y="281850"/>
              </a:lnTo>
              <a:lnTo>
                <a:pt x="1640103" y="281850"/>
              </a:lnTo>
              <a:lnTo>
                <a:pt x="1640103" y="413469"/>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3924CE0-42CD-42C0-87E4-4CB1A836A5BB}">
      <dsp:nvSpPr>
        <dsp:cNvPr id="0" name=""/>
        <dsp:cNvSpPr/>
      </dsp:nvSpPr>
      <dsp:spPr>
        <a:xfrm>
          <a:off x="1050129" y="1312093"/>
          <a:ext cx="91440" cy="422933"/>
        </a:xfrm>
        <a:custGeom>
          <a:avLst/>
          <a:gdLst/>
          <a:ahLst/>
          <a:cxnLst/>
          <a:rect l="0" t="0" r="0" b="0"/>
          <a:pathLst>
            <a:path>
              <a:moveTo>
                <a:pt x="45720" y="0"/>
              </a:moveTo>
              <a:lnTo>
                <a:pt x="45720" y="291314"/>
              </a:lnTo>
              <a:lnTo>
                <a:pt x="84634" y="291314"/>
              </a:lnTo>
              <a:lnTo>
                <a:pt x="84634" y="422933"/>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CC73AA-B2EC-4218-804F-669ED58C4548}">
      <dsp:nvSpPr>
        <dsp:cNvPr id="0" name=""/>
        <dsp:cNvSpPr/>
      </dsp:nvSpPr>
      <dsp:spPr>
        <a:xfrm>
          <a:off x="1095849" y="484790"/>
          <a:ext cx="1530505" cy="403743"/>
        </a:xfrm>
        <a:custGeom>
          <a:avLst/>
          <a:gdLst/>
          <a:ahLst/>
          <a:cxnLst/>
          <a:rect l="0" t="0" r="0" b="0"/>
          <a:pathLst>
            <a:path>
              <a:moveTo>
                <a:pt x="1530505" y="0"/>
              </a:moveTo>
              <a:lnTo>
                <a:pt x="1530505" y="272124"/>
              </a:lnTo>
              <a:lnTo>
                <a:pt x="0" y="272124"/>
              </a:lnTo>
              <a:lnTo>
                <a:pt x="0" y="403743"/>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93C330D-3545-4868-A172-09188D92620F}">
      <dsp:nvSpPr>
        <dsp:cNvPr id="0" name=""/>
        <dsp:cNvSpPr/>
      </dsp:nvSpPr>
      <dsp:spPr>
        <a:xfrm>
          <a:off x="1784413" y="459"/>
          <a:ext cx="1683882" cy="484331"/>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7E83054-7708-4577-9793-EF38471F16A8}">
      <dsp:nvSpPr>
        <dsp:cNvPr id="0" name=""/>
        <dsp:cNvSpPr/>
      </dsp:nvSpPr>
      <dsp:spPr>
        <a:xfrm>
          <a:off x="1942276" y="150429"/>
          <a:ext cx="1683882" cy="484331"/>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az-Latn-AZ" sz="1400" kern="1200"/>
            <a:t>Nəqliyyat sistemi </a:t>
          </a:r>
          <a:endParaRPr lang="en-US" sz="1400" kern="1200"/>
        </a:p>
      </dsp:txBody>
      <dsp:txXfrm>
        <a:off x="1956462" y="164615"/>
        <a:ext cx="1655510" cy="455959"/>
      </dsp:txXfrm>
    </dsp:sp>
    <dsp:sp modelId="{5FB04689-E42D-4010-B762-5636A39FCBCA}">
      <dsp:nvSpPr>
        <dsp:cNvPr id="0" name=""/>
        <dsp:cNvSpPr/>
      </dsp:nvSpPr>
      <dsp:spPr>
        <a:xfrm>
          <a:off x="385464" y="888534"/>
          <a:ext cx="1420770" cy="423559"/>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048D43-4CFB-4C9A-AA1A-DC04267830A0}">
      <dsp:nvSpPr>
        <dsp:cNvPr id="0" name=""/>
        <dsp:cNvSpPr/>
      </dsp:nvSpPr>
      <dsp:spPr>
        <a:xfrm>
          <a:off x="543327" y="1038504"/>
          <a:ext cx="1420770" cy="423559"/>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az-Latn-AZ" sz="1200" kern="1200"/>
            <a:t>Ümumi təyinatlı</a:t>
          </a:r>
          <a:endParaRPr lang="en-US" sz="1200" kern="1200"/>
        </a:p>
      </dsp:txBody>
      <dsp:txXfrm>
        <a:off x="555733" y="1050910"/>
        <a:ext cx="1395958" cy="398747"/>
      </dsp:txXfrm>
    </dsp:sp>
    <dsp:sp modelId="{CB8B51A8-01DE-429B-8215-5DF7C6DFD423}">
      <dsp:nvSpPr>
        <dsp:cNvPr id="0" name=""/>
        <dsp:cNvSpPr/>
      </dsp:nvSpPr>
      <dsp:spPr>
        <a:xfrm>
          <a:off x="38100" y="1735026"/>
          <a:ext cx="2193328" cy="1609956"/>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05A31C-7956-4782-9F3C-2B1833867BDD}">
      <dsp:nvSpPr>
        <dsp:cNvPr id="0" name=""/>
        <dsp:cNvSpPr/>
      </dsp:nvSpPr>
      <dsp:spPr>
        <a:xfrm>
          <a:off x="195963" y="1884997"/>
          <a:ext cx="2193328" cy="1609956"/>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az-Latn-AZ" sz="1100" kern="1200"/>
            <a:t>Dəmir yolu</a:t>
          </a:r>
        </a:p>
        <a:p>
          <a:pPr marL="0" lvl="0" indent="0" algn="l" defTabSz="488950">
            <a:lnSpc>
              <a:spcPct val="90000"/>
            </a:lnSpc>
            <a:spcBef>
              <a:spcPct val="0"/>
            </a:spcBef>
            <a:spcAft>
              <a:spcPct val="35000"/>
            </a:spcAft>
            <a:buNone/>
          </a:pPr>
          <a:r>
            <a:rPr lang="az-Latn-AZ" sz="1100" kern="1200"/>
            <a:t>Dəniz Nəqliyyatı </a:t>
          </a:r>
        </a:p>
        <a:p>
          <a:pPr marL="0" lvl="0" indent="0" algn="l" defTabSz="488950">
            <a:lnSpc>
              <a:spcPct val="90000"/>
            </a:lnSpc>
            <a:spcBef>
              <a:spcPct val="0"/>
            </a:spcBef>
            <a:spcAft>
              <a:spcPct val="35000"/>
            </a:spcAft>
            <a:buNone/>
          </a:pPr>
          <a:r>
            <a:rPr lang="az-Latn-AZ" sz="1100" kern="1200"/>
            <a:t>Daxili nəqliyyatı</a:t>
          </a:r>
        </a:p>
        <a:p>
          <a:pPr marL="0" lvl="0" indent="0" algn="l" defTabSz="488950">
            <a:lnSpc>
              <a:spcPct val="90000"/>
            </a:lnSpc>
            <a:spcBef>
              <a:spcPct val="0"/>
            </a:spcBef>
            <a:spcAft>
              <a:spcPct val="35000"/>
            </a:spcAft>
            <a:buNone/>
          </a:pPr>
          <a:r>
            <a:rPr lang="az-Latn-AZ" sz="1100" kern="1200"/>
            <a:t>Avtomobil nəqliyyatı</a:t>
          </a:r>
        </a:p>
        <a:p>
          <a:pPr marL="0" lvl="0" indent="0" algn="l" defTabSz="488950">
            <a:lnSpc>
              <a:spcPct val="90000"/>
            </a:lnSpc>
            <a:spcBef>
              <a:spcPct val="0"/>
            </a:spcBef>
            <a:spcAft>
              <a:spcPct val="35000"/>
            </a:spcAft>
            <a:buNone/>
          </a:pPr>
          <a:r>
            <a:rPr lang="az-Latn-AZ" sz="1100" kern="1200"/>
            <a:t>Hava nəqliyyatı </a:t>
          </a:r>
        </a:p>
        <a:p>
          <a:pPr marL="0" lvl="0" indent="0" algn="l" defTabSz="488950">
            <a:lnSpc>
              <a:spcPct val="90000"/>
            </a:lnSpc>
            <a:spcBef>
              <a:spcPct val="0"/>
            </a:spcBef>
            <a:spcAft>
              <a:spcPct val="35000"/>
            </a:spcAft>
            <a:buNone/>
          </a:pPr>
          <a:r>
            <a:rPr lang="az-Latn-AZ" sz="1100" kern="1200"/>
            <a:t>Boru kəməri nəqliyyatı </a:t>
          </a:r>
        </a:p>
        <a:p>
          <a:pPr marL="0" lvl="0" indent="0" algn="l" defTabSz="488950">
            <a:lnSpc>
              <a:spcPct val="90000"/>
            </a:lnSpc>
            <a:spcBef>
              <a:spcPct val="0"/>
            </a:spcBef>
            <a:spcAft>
              <a:spcPct val="35000"/>
            </a:spcAft>
            <a:buNone/>
          </a:pPr>
          <a:endParaRPr lang="en-US" sz="1100" kern="1200"/>
        </a:p>
      </dsp:txBody>
      <dsp:txXfrm>
        <a:off x="243117" y="1932151"/>
        <a:ext cx="2099020" cy="1515648"/>
      </dsp:txXfrm>
    </dsp:sp>
    <dsp:sp modelId="{3F40AAE3-6C8F-4E5B-BC24-538DD5E87696}">
      <dsp:nvSpPr>
        <dsp:cNvPr id="0" name=""/>
        <dsp:cNvSpPr/>
      </dsp:nvSpPr>
      <dsp:spPr>
        <a:xfrm>
          <a:off x="3507269" y="898259"/>
          <a:ext cx="1518377" cy="44989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E1A2BAF-D381-4AAE-8BC1-E622656763C8}">
      <dsp:nvSpPr>
        <dsp:cNvPr id="0" name=""/>
        <dsp:cNvSpPr/>
      </dsp:nvSpPr>
      <dsp:spPr>
        <a:xfrm>
          <a:off x="3665133" y="1048229"/>
          <a:ext cx="1518377" cy="449894"/>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az-Latn-AZ" sz="1200" kern="1200"/>
            <a:t>Qeyri- Ümumi təyinatlı</a:t>
          </a:r>
          <a:endParaRPr lang="en-US" sz="1200" kern="1200"/>
        </a:p>
      </dsp:txBody>
      <dsp:txXfrm>
        <a:off x="3678310" y="1061406"/>
        <a:ext cx="1492023" cy="423540"/>
      </dsp:txXfrm>
    </dsp:sp>
    <dsp:sp modelId="{ACE60C06-DF37-483C-8D5C-917B57365918}">
      <dsp:nvSpPr>
        <dsp:cNvPr id="0" name=""/>
        <dsp:cNvSpPr/>
      </dsp:nvSpPr>
      <dsp:spPr>
        <a:xfrm>
          <a:off x="2547155" y="1761361"/>
          <a:ext cx="3438605" cy="147001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63DFD09-3EDC-4F26-9E5A-55F1227281EC}">
      <dsp:nvSpPr>
        <dsp:cNvPr id="0" name=""/>
        <dsp:cNvSpPr/>
      </dsp:nvSpPr>
      <dsp:spPr>
        <a:xfrm>
          <a:off x="2705019" y="1911332"/>
          <a:ext cx="3438605" cy="1470018"/>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az-Latn-AZ" sz="1200" kern="1200"/>
            <a:t>Maddi istehsal sahələrinin nəqliyyatı </a:t>
          </a:r>
        </a:p>
        <a:p>
          <a:pPr marL="0" lvl="0" indent="0" algn="l" defTabSz="533400">
            <a:lnSpc>
              <a:spcPct val="90000"/>
            </a:lnSpc>
            <a:spcBef>
              <a:spcPct val="0"/>
            </a:spcBef>
            <a:spcAft>
              <a:spcPct val="35000"/>
            </a:spcAft>
            <a:buNone/>
          </a:pPr>
          <a:r>
            <a:rPr lang="az-Latn-AZ" sz="1200" kern="1200"/>
            <a:t>Xidmət sahəsi və idarəetmə təşkilatlarının nəqliyyatı </a:t>
          </a:r>
        </a:p>
        <a:p>
          <a:pPr marL="0" lvl="0" indent="0" algn="l" defTabSz="533400">
            <a:lnSpc>
              <a:spcPct val="90000"/>
            </a:lnSpc>
            <a:spcBef>
              <a:spcPct val="0"/>
            </a:spcBef>
            <a:spcAft>
              <a:spcPct val="35000"/>
            </a:spcAft>
            <a:buNone/>
          </a:pPr>
          <a:r>
            <a:rPr lang="az-Latn-AZ" sz="1200" kern="1200"/>
            <a:t>Yaşayış məntəqlərinin nəqliyyatı</a:t>
          </a:r>
        </a:p>
        <a:p>
          <a:pPr marL="0" lvl="0" indent="0" algn="l" defTabSz="533400">
            <a:lnSpc>
              <a:spcPct val="90000"/>
            </a:lnSpc>
            <a:spcBef>
              <a:spcPct val="0"/>
            </a:spcBef>
            <a:spcAft>
              <a:spcPct val="35000"/>
            </a:spcAft>
            <a:buNone/>
          </a:pPr>
          <a:endParaRPr lang="az-Latn-AZ" sz="800" kern="1200"/>
        </a:p>
        <a:p>
          <a:pPr marL="0" lvl="0" indent="0" algn="l" defTabSz="533400">
            <a:lnSpc>
              <a:spcPct val="90000"/>
            </a:lnSpc>
            <a:spcBef>
              <a:spcPct val="0"/>
            </a:spcBef>
            <a:spcAft>
              <a:spcPct val="35000"/>
            </a:spcAft>
            <a:buNone/>
          </a:pPr>
          <a:endParaRPr lang="az-Latn-AZ" sz="800" kern="1200"/>
        </a:p>
        <a:p>
          <a:pPr marL="0" lvl="0" indent="0" algn="l" defTabSz="533400">
            <a:lnSpc>
              <a:spcPct val="90000"/>
            </a:lnSpc>
            <a:spcBef>
              <a:spcPct val="0"/>
            </a:spcBef>
            <a:spcAft>
              <a:spcPct val="35000"/>
            </a:spcAft>
            <a:buNone/>
          </a:pPr>
          <a:endParaRPr lang="az-Latn-AZ" sz="800" kern="1200"/>
        </a:p>
        <a:p>
          <a:pPr marL="0" lvl="0" indent="0" algn="l" defTabSz="533400">
            <a:lnSpc>
              <a:spcPct val="90000"/>
            </a:lnSpc>
            <a:spcBef>
              <a:spcPct val="0"/>
            </a:spcBef>
            <a:spcAft>
              <a:spcPct val="35000"/>
            </a:spcAft>
            <a:buNone/>
          </a:pPr>
          <a:endParaRPr lang="az-Latn-AZ" sz="800" kern="1200"/>
        </a:p>
      </dsp:txBody>
      <dsp:txXfrm>
        <a:off x="2748074" y="1954387"/>
        <a:ext cx="3352495" cy="138390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8FBA44-4ADE-4D0B-A063-31A77552A3EA}" type="datetimeFigureOut">
              <a:rPr lang="en-US" smtClean="0"/>
              <a:t>5/31/2023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FF8985-8A59-4C10-BF9A-46BAE0DD6D53}" type="slidenum">
              <a:rPr lang="en-US" smtClean="0"/>
              <a:t>‹#›</a:t>
            </a:fld>
            <a:endParaRPr lang="en-US"/>
          </a:p>
        </p:txBody>
      </p:sp>
    </p:spTree>
    <p:extLst>
      <p:ext uri="{BB962C8B-B14F-4D97-AF65-F5344CB8AC3E}">
        <p14:creationId xmlns:p14="http://schemas.microsoft.com/office/powerpoint/2010/main" val="42320766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5/31/2023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375606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5/31/2023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3225003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5/31/2023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9477173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5/31/2023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918203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5/31/2023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880849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smtClean="0"/>
              <a:pPr/>
              <a:t>5/31/2023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1258755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smtClean="0"/>
              <a:pPr/>
              <a:t>5/31/2023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8919751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5/31/2023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503658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5/31/2023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86739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5/31/2023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903575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n-US"/>
              <a:t>Click to edit Master title style</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5/31/2023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4563552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5/31/2023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73990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5/31/2023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4941352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5/31/2023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67773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5/31/2023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41940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a:t>Click to edit Master title style</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5/31/2023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678806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5/31/2023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3934961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smtClean="0"/>
              <a:pPr/>
              <a:t>5/31/2023</a:t>
            </a:fld>
            <a:endParaRPr lang="en-US" dirty="0"/>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422574219"/>
      </p:ext>
    </p:extLst>
  </p:cSld>
  <p:clrMap bg1="dk1" tx1="lt1" bg2="dk2" tx2="lt2" accent1="accent1" accent2="accent2" accent3="accent3" accent4="accent4" accent5="accent5" accent6="accent6" hlink="hlink" folHlink="folHlink"/>
  <p:sldLayoutIdLst>
    <p:sldLayoutId id="2147484030" r:id="rId1"/>
    <p:sldLayoutId id="2147484031" r:id="rId2"/>
    <p:sldLayoutId id="2147484032" r:id="rId3"/>
    <p:sldLayoutId id="2147484033" r:id="rId4"/>
    <p:sldLayoutId id="2147484034" r:id="rId5"/>
    <p:sldLayoutId id="2147484035" r:id="rId6"/>
    <p:sldLayoutId id="2147484036" r:id="rId7"/>
    <p:sldLayoutId id="2147484037" r:id="rId8"/>
    <p:sldLayoutId id="2147484038" r:id="rId9"/>
    <p:sldLayoutId id="2147484039" r:id="rId10"/>
    <p:sldLayoutId id="2147484040" r:id="rId11"/>
    <p:sldLayoutId id="2147484041" r:id="rId12"/>
    <p:sldLayoutId id="2147484042" r:id="rId13"/>
    <p:sldLayoutId id="2147484043" r:id="rId14"/>
    <p:sldLayoutId id="2147484044" r:id="rId15"/>
    <p:sldLayoutId id="2147484045" r:id="rId16"/>
    <p:sldLayoutId id="2147484046" r:id="rId17"/>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4.jpeg"/><Relationship Id="rId7" Type="http://schemas.openxmlformats.org/officeDocument/2006/relationships/diagramColors" Target="../diagrams/colors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48875" y="13648"/>
            <a:ext cx="2143125" cy="2356033"/>
          </a:xfrm>
          <a:prstGeom prst="rect">
            <a:avLst/>
          </a:prstGeom>
        </p:spPr>
      </p:pic>
      <p:sp>
        <p:nvSpPr>
          <p:cNvPr id="6" name="Rectangle 5"/>
          <p:cNvSpPr/>
          <p:nvPr/>
        </p:nvSpPr>
        <p:spPr>
          <a:xfrm>
            <a:off x="197893" y="242162"/>
            <a:ext cx="2784143" cy="444593"/>
          </a:xfrm>
          <a:prstGeom prst="rect">
            <a:avLst/>
          </a:prstGeom>
          <a:effectLst>
            <a:glow rad="2286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r>
              <a:rPr lang="az-Latn-AZ" sz="2500" dirty="0">
                <a:solidFill>
                  <a:schemeClr val="bg1"/>
                </a:solidFill>
                <a:latin typeface="Times New Roman" panose="02020603050405020304" pitchFamily="18" charset="0"/>
                <a:cs typeface="Times New Roman" panose="02020603050405020304" pitchFamily="18" charset="0"/>
              </a:rPr>
              <a:t>Bakı 2023</a:t>
            </a:r>
            <a:endParaRPr lang="en-GB" sz="2500" dirty="0">
              <a:solidFill>
                <a:schemeClr val="bg1"/>
              </a:solidFill>
              <a:latin typeface="Times New Roman" panose="02020603050405020304" pitchFamily="18" charset="0"/>
              <a:cs typeface="Times New Roman" panose="02020603050405020304" pitchFamily="18" charset="0"/>
            </a:endParaRPr>
          </a:p>
        </p:txBody>
      </p:sp>
      <p:sp>
        <p:nvSpPr>
          <p:cNvPr id="8" name="Rectangle 7"/>
          <p:cNvSpPr/>
          <p:nvPr/>
        </p:nvSpPr>
        <p:spPr>
          <a:xfrm>
            <a:off x="127379" y="4595179"/>
            <a:ext cx="5477302" cy="1810752"/>
          </a:xfrm>
          <a:prstGeom prst="rect">
            <a:avLst/>
          </a:prstGeom>
          <a:ln>
            <a:noFill/>
          </a:ln>
          <a:effectLst>
            <a:glow rad="228600">
              <a:schemeClr val="accent6">
                <a:satMod val="175000"/>
                <a:alpha val="40000"/>
              </a:schemeClr>
            </a:glow>
          </a:effectLst>
        </p:spPr>
        <p:style>
          <a:lnRef idx="2">
            <a:schemeClr val="accent1"/>
          </a:lnRef>
          <a:fillRef idx="1">
            <a:schemeClr val="lt1"/>
          </a:fillRef>
          <a:effectRef idx="0">
            <a:schemeClr val="accent1"/>
          </a:effectRef>
          <a:fontRef idx="minor">
            <a:schemeClr val="dk1"/>
          </a:fontRef>
        </p:style>
        <p:txBody>
          <a:bodyPr wrap="square">
            <a:spAutoFit/>
          </a:bodyPr>
          <a:lstStyle/>
          <a:p>
            <a:pPr marL="12700">
              <a:lnSpc>
                <a:spcPct val="100000"/>
              </a:lnSpc>
              <a:spcBef>
                <a:spcPts val="5"/>
              </a:spcBef>
            </a:pPr>
            <a:r>
              <a:rPr lang="en-GB" sz="2200" b="1" i="1" dirty="0" err="1">
                <a:latin typeface="Times New Roman" panose="02020603050405020304" pitchFamily="18" charset="0"/>
                <a:cs typeface="Times New Roman" panose="02020603050405020304" pitchFamily="18" charset="0"/>
              </a:rPr>
              <a:t>İxtisas</a:t>
            </a:r>
            <a:r>
              <a:rPr lang="en-GB" sz="2200" b="1" i="1" dirty="0">
                <a:latin typeface="Times New Roman" panose="02020603050405020304" pitchFamily="18" charset="0"/>
                <a:cs typeface="Times New Roman" panose="02020603050405020304" pitchFamily="18" charset="0"/>
              </a:rPr>
              <a:t>:</a:t>
            </a:r>
            <a:r>
              <a:rPr lang="en-GB" sz="2200" b="1" i="1" spc="60" dirty="0">
                <a:latin typeface="Times New Roman" panose="02020603050405020304" pitchFamily="18" charset="0"/>
                <a:cs typeface="Times New Roman" panose="02020603050405020304" pitchFamily="18" charset="0"/>
              </a:rPr>
              <a:t> </a:t>
            </a:r>
            <a:r>
              <a:rPr lang="en-GB" sz="2200" b="1" i="1" dirty="0">
                <a:latin typeface="Times New Roman" panose="02020603050405020304" pitchFamily="18" charset="0"/>
                <a:cs typeface="Times New Roman" panose="02020603050405020304" pitchFamily="18" charset="0"/>
              </a:rPr>
              <a:t>060405</a:t>
            </a:r>
            <a:r>
              <a:rPr lang="en-GB" sz="2200" b="1" i="1" spc="540" dirty="0">
                <a:latin typeface="Times New Roman" panose="02020603050405020304" pitchFamily="18" charset="0"/>
                <a:cs typeface="Times New Roman" panose="02020603050405020304" pitchFamily="18" charset="0"/>
              </a:rPr>
              <a:t> </a:t>
            </a:r>
            <a:r>
              <a:rPr lang="en-GB" sz="2200" b="1" i="1" dirty="0">
                <a:latin typeface="Times New Roman" panose="02020603050405020304" pitchFamily="18" charset="0"/>
                <a:cs typeface="Times New Roman" panose="02020603050405020304" pitchFamily="18" charset="0"/>
              </a:rPr>
              <a:t>-</a:t>
            </a:r>
            <a:r>
              <a:rPr lang="en-GB" sz="2200" b="1" i="1" spc="530" dirty="0">
                <a:latin typeface="Times New Roman" panose="02020603050405020304" pitchFamily="18" charset="0"/>
                <a:cs typeface="Times New Roman" panose="02020603050405020304" pitchFamily="18" charset="0"/>
              </a:rPr>
              <a:t> </a:t>
            </a:r>
            <a:r>
              <a:rPr lang="en-GB" sz="2200" b="1" i="1" dirty="0" err="1">
                <a:latin typeface="Times New Roman" panose="02020603050405020304" pitchFamily="18" charset="0"/>
                <a:cs typeface="Times New Roman" panose="02020603050405020304" pitchFamily="18" charset="0"/>
              </a:rPr>
              <a:t>Sənayenin</a:t>
            </a:r>
            <a:r>
              <a:rPr lang="en-GB" sz="2200" b="1" i="1" spc="60" dirty="0">
                <a:latin typeface="Times New Roman" panose="02020603050405020304" pitchFamily="18" charset="0"/>
                <a:cs typeface="Times New Roman" panose="02020603050405020304" pitchFamily="18" charset="0"/>
              </a:rPr>
              <a:t> </a:t>
            </a:r>
            <a:r>
              <a:rPr lang="en-GB" sz="2200" b="1" i="1" dirty="0" err="1">
                <a:latin typeface="Times New Roman" panose="02020603050405020304" pitchFamily="18" charset="0"/>
                <a:cs typeface="Times New Roman" panose="02020603050405020304" pitchFamily="18" charset="0"/>
              </a:rPr>
              <a:t>təşkili</a:t>
            </a:r>
            <a:r>
              <a:rPr lang="en-GB" sz="2200" b="1" i="1" spc="55" dirty="0">
                <a:latin typeface="Times New Roman" panose="02020603050405020304" pitchFamily="18" charset="0"/>
                <a:cs typeface="Times New Roman" panose="02020603050405020304" pitchFamily="18" charset="0"/>
              </a:rPr>
              <a:t> </a:t>
            </a:r>
            <a:r>
              <a:rPr lang="en-GB" sz="2200" b="1" i="1" dirty="0" err="1">
                <a:latin typeface="Times New Roman" panose="02020603050405020304" pitchFamily="18" charset="0"/>
                <a:cs typeface="Times New Roman" panose="02020603050405020304" pitchFamily="18" charset="0"/>
              </a:rPr>
              <a:t>və</a:t>
            </a:r>
            <a:r>
              <a:rPr lang="en-GB" sz="2200" b="1" i="1" spc="40" dirty="0">
                <a:latin typeface="Times New Roman" panose="02020603050405020304" pitchFamily="18" charset="0"/>
                <a:cs typeface="Times New Roman" panose="02020603050405020304" pitchFamily="18" charset="0"/>
              </a:rPr>
              <a:t> </a:t>
            </a:r>
            <a:r>
              <a:rPr lang="en-GB" sz="2200" b="1" i="1" dirty="0" err="1">
                <a:latin typeface="Times New Roman" panose="02020603050405020304" pitchFamily="18" charset="0"/>
                <a:cs typeface="Times New Roman" panose="02020603050405020304" pitchFamily="18" charset="0"/>
              </a:rPr>
              <a:t>idarə</a:t>
            </a:r>
            <a:r>
              <a:rPr lang="en-GB" sz="2200" b="1" i="1" spc="40" dirty="0">
                <a:latin typeface="Times New Roman" panose="02020603050405020304" pitchFamily="18" charset="0"/>
                <a:cs typeface="Times New Roman" panose="02020603050405020304" pitchFamily="18" charset="0"/>
              </a:rPr>
              <a:t> </a:t>
            </a:r>
            <a:r>
              <a:rPr lang="en-GB" sz="2200" b="1" i="1" spc="-10" dirty="0" err="1">
                <a:latin typeface="Times New Roman" panose="02020603050405020304" pitchFamily="18" charset="0"/>
                <a:cs typeface="Times New Roman" panose="02020603050405020304" pitchFamily="18" charset="0"/>
              </a:rPr>
              <a:t>edilməsi</a:t>
            </a:r>
            <a:endParaRPr lang="en-GB" sz="2200" dirty="0">
              <a:latin typeface="Times New Roman" panose="02020603050405020304" pitchFamily="18" charset="0"/>
              <a:cs typeface="Times New Roman" panose="02020603050405020304" pitchFamily="18" charset="0"/>
            </a:endParaRPr>
          </a:p>
          <a:p>
            <a:pPr marL="12700">
              <a:lnSpc>
                <a:spcPct val="100000"/>
              </a:lnSpc>
              <a:spcBef>
                <a:spcPts val="100"/>
              </a:spcBef>
            </a:pPr>
            <a:r>
              <a:rPr lang="en-GB" sz="2200" b="1" i="1" dirty="0" err="1">
                <a:latin typeface="Times New Roman" panose="02020603050405020304" pitchFamily="18" charset="0"/>
                <a:cs typeface="Times New Roman" panose="02020603050405020304" pitchFamily="18" charset="0"/>
              </a:rPr>
              <a:t>İxtisaslaşma</a:t>
            </a:r>
            <a:r>
              <a:rPr lang="en-GB" sz="2200" b="1" i="1" dirty="0">
                <a:latin typeface="Times New Roman" panose="02020603050405020304" pitchFamily="18" charset="0"/>
                <a:cs typeface="Times New Roman" panose="02020603050405020304" pitchFamily="18" charset="0"/>
              </a:rPr>
              <a:t>:</a:t>
            </a:r>
            <a:r>
              <a:rPr lang="en-GB" sz="2200" b="1" i="1" spc="550" dirty="0">
                <a:latin typeface="Times New Roman" panose="02020603050405020304" pitchFamily="18" charset="0"/>
                <a:cs typeface="Times New Roman" panose="02020603050405020304" pitchFamily="18" charset="0"/>
              </a:rPr>
              <a:t> </a:t>
            </a:r>
            <a:r>
              <a:rPr lang="en-GB" sz="2200" b="1" i="1" dirty="0" err="1">
                <a:latin typeface="Times New Roman" panose="02020603050405020304" pitchFamily="18" charset="0"/>
                <a:cs typeface="Times New Roman" panose="02020603050405020304" pitchFamily="18" charset="0"/>
              </a:rPr>
              <a:t>İstehsalat</a:t>
            </a:r>
            <a:r>
              <a:rPr lang="en-GB" sz="2200" b="1" i="1" spc="75" dirty="0">
                <a:latin typeface="Times New Roman" panose="02020603050405020304" pitchFamily="18" charset="0"/>
                <a:cs typeface="Times New Roman" panose="02020603050405020304" pitchFamily="18" charset="0"/>
              </a:rPr>
              <a:t> </a:t>
            </a:r>
            <a:r>
              <a:rPr lang="en-GB" sz="2200" b="1" i="1" dirty="0" err="1">
                <a:latin typeface="Times New Roman" panose="02020603050405020304" pitchFamily="18" charset="0"/>
                <a:cs typeface="Times New Roman" panose="02020603050405020304" pitchFamily="18" charset="0"/>
              </a:rPr>
              <a:t>və</a:t>
            </a:r>
            <a:r>
              <a:rPr lang="en-GB" sz="2200" b="1" i="1" spc="55" dirty="0">
                <a:latin typeface="Times New Roman" panose="02020603050405020304" pitchFamily="18" charset="0"/>
                <a:cs typeface="Times New Roman" panose="02020603050405020304" pitchFamily="18" charset="0"/>
              </a:rPr>
              <a:t> </a:t>
            </a:r>
            <a:r>
              <a:rPr lang="en-GB" sz="2200" b="1" i="1" dirty="0" err="1">
                <a:latin typeface="Times New Roman" panose="02020603050405020304" pitchFamily="18" charset="0"/>
                <a:cs typeface="Times New Roman" panose="02020603050405020304" pitchFamily="18" charset="0"/>
              </a:rPr>
              <a:t>xidmət</a:t>
            </a:r>
            <a:r>
              <a:rPr lang="en-GB" sz="2200" b="1" i="1" spc="75" dirty="0">
                <a:latin typeface="Times New Roman" panose="02020603050405020304" pitchFamily="18" charset="0"/>
                <a:cs typeface="Times New Roman" panose="02020603050405020304" pitchFamily="18" charset="0"/>
              </a:rPr>
              <a:t> </a:t>
            </a:r>
            <a:r>
              <a:rPr lang="en-GB" sz="2200" b="1" i="1" spc="-10" dirty="0" err="1">
                <a:latin typeface="Times New Roman" panose="02020603050405020304" pitchFamily="18" charset="0"/>
                <a:cs typeface="Times New Roman" panose="02020603050405020304" pitchFamily="18" charset="0"/>
              </a:rPr>
              <a:t>sahələrinin</a:t>
            </a:r>
            <a:endParaRPr lang="en-GB" sz="2200" dirty="0">
              <a:latin typeface="Times New Roman" panose="02020603050405020304" pitchFamily="18" charset="0"/>
              <a:cs typeface="Times New Roman" panose="02020603050405020304" pitchFamily="18" charset="0"/>
            </a:endParaRPr>
          </a:p>
          <a:p>
            <a:pPr marL="12700">
              <a:lnSpc>
                <a:spcPct val="100000"/>
              </a:lnSpc>
              <a:spcBef>
                <a:spcPts val="100"/>
              </a:spcBef>
            </a:pPr>
            <a:r>
              <a:rPr lang="en-GB" sz="2200" b="1" i="1" dirty="0" err="1">
                <a:latin typeface="Times New Roman" panose="02020603050405020304" pitchFamily="18" charset="0"/>
                <a:cs typeface="Times New Roman" panose="02020603050405020304" pitchFamily="18" charset="0"/>
              </a:rPr>
              <a:t>iqtisadiyyatı</a:t>
            </a:r>
            <a:r>
              <a:rPr lang="en-GB" sz="2200" b="1" i="1" spc="55" dirty="0">
                <a:latin typeface="Times New Roman" panose="02020603050405020304" pitchFamily="18" charset="0"/>
                <a:cs typeface="Times New Roman" panose="02020603050405020304" pitchFamily="18" charset="0"/>
              </a:rPr>
              <a:t> </a:t>
            </a:r>
            <a:r>
              <a:rPr lang="en-GB" sz="2200" b="1" i="1" dirty="0" err="1">
                <a:latin typeface="Times New Roman" panose="02020603050405020304" pitchFamily="18" charset="0"/>
                <a:cs typeface="Times New Roman" panose="02020603050405020304" pitchFamily="18" charset="0"/>
              </a:rPr>
              <a:t>və</a:t>
            </a:r>
            <a:r>
              <a:rPr lang="en-GB" sz="2200" b="1" i="1" spc="65" dirty="0">
                <a:latin typeface="Times New Roman" panose="02020603050405020304" pitchFamily="18" charset="0"/>
                <a:cs typeface="Times New Roman" panose="02020603050405020304" pitchFamily="18" charset="0"/>
              </a:rPr>
              <a:t> </a:t>
            </a:r>
            <a:r>
              <a:rPr lang="en-GB" sz="2200" b="1" i="1" dirty="0" err="1">
                <a:latin typeface="Times New Roman" panose="02020603050405020304" pitchFamily="18" charset="0"/>
                <a:cs typeface="Times New Roman" panose="02020603050405020304" pitchFamily="18" charset="0"/>
              </a:rPr>
              <a:t>idarə</a:t>
            </a:r>
            <a:r>
              <a:rPr lang="en-GB" sz="2200" b="1" i="1" spc="65" dirty="0">
                <a:latin typeface="Times New Roman" panose="02020603050405020304" pitchFamily="18" charset="0"/>
                <a:cs typeface="Times New Roman" panose="02020603050405020304" pitchFamily="18" charset="0"/>
              </a:rPr>
              <a:t> </a:t>
            </a:r>
            <a:r>
              <a:rPr lang="en-GB" sz="2200" b="1" i="1" dirty="0" err="1">
                <a:latin typeface="Times New Roman" panose="02020603050405020304" pitchFamily="18" charset="0"/>
                <a:cs typeface="Times New Roman" panose="02020603050405020304" pitchFamily="18" charset="0"/>
              </a:rPr>
              <a:t>edilməsi</a:t>
            </a:r>
            <a:r>
              <a:rPr lang="en-GB" sz="2200" b="1" i="1" spc="85" dirty="0">
                <a:latin typeface="Times New Roman" panose="02020603050405020304" pitchFamily="18" charset="0"/>
                <a:cs typeface="Times New Roman" panose="02020603050405020304" pitchFamily="18" charset="0"/>
              </a:rPr>
              <a:t> </a:t>
            </a:r>
            <a:r>
              <a:rPr lang="en-GB" sz="2200" b="1" i="1" dirty="0">
                <a:latin typeface="Times New Roman" panose="02020603050405020304" pitchFamily="18" charset="0"/>
                <a:cs typeface="Times New Roman" panose="02020603050405020304" pitchFamily="18" charset="0"/>
              </a:rPr>
              <a:t>(</a:t>
            </a:r>
            <a:r>
              <a:rPr lang="en-GB" sz="2200" b="1" i="1" dirty="0" err="1">
                <a:latin typeface="Times New Roman" panose="02020603050405020304" pitchFamily="18" charset="0"/>
                <a:cs typeface="Times New Roman" panose="02020603050405020304" pitchFamily="18" charset="0"/>
              </a:rPr>
              <a:t>nəqliyyat</a:t>
            </a:r>
            <a:r>
              <a:rPr lang="en-GB" sz="2200" b="1" i="1" spc="90" dirty="0">
                <a:latin typeface="Times New Roman" panose="02020603050405020304" pitchFamily="18" charset="0"/>
                <a:cs typeface="Times New Roman" panose="02020603050405020304" pitchFamily="18" charset="0"/>
              </a:rPr>
              <a:t> </a:t>
            </a:r>
            <a:r>
              <a:rPr lang="en-GB" sz="2200" b="1" i="1" spc="-10" dirty="0" err="1">
                <a:latin typeface="Times New Roman" panose="02020603050405020304" pitchFamily="18" charset="0"/>
                <a:cs typeface="Times New Roman" panose="02020603050405020304" pitchFamily="18" charset="0"/>
              </a:rPr>
              <a:t>üzrə</a:t>
            </a:r>
            <a:r>
              <a:rPr lang="en-GB" sz="2200" b="1" i="1" spc="-10" dirty="0">
                <a:latin typeface="Times New Roman" panose="02020603050405020304" pitchFamily="18" charset="0"/>
                <a:cs typeface="Times New Roman" panose="02020603050405020304" pitchFamily="18" charset="0"/>
              </a:rPr>
              <a:t>)</a:t>
            </a:r>
            <a:endParaRPr lang="en-GB" sz="2200" dirty="0">
              <a:latin typeface="Times New Roman" panose="02020603050405020304" pitchFamily="18" charset="0"/>
              <a:cs typeface="Times New Roman" panose="02020603050405020304" pitchFamily="18" charset="0"/>
            </a:endParaRPr>
          </a:p>
        </p:txBody>
      </p:sp>
      <p:sp>
        <p:nvSpPr>
          <p:cNvPr id="9" name="Rectangle 8"/>
          <p:cNvSpPr/>
          <p:nvPr/>
        </p:nvSpPr>
        <p:spPr>
          <a:xfrm>
            <a:off x="3352141" y="1325697"/>
            <a:ext cx="5119188" cy="830997"/>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az-Latn-AZ" sz="2400" dirty="0">
                <a:ln>
                  <a:solidFill>
                    <a:srgbClr val="FFFF00"/>
                  </a:solidFill>
                </a:ln>
                <a:effectLst/>
                <a:latin typeface="Times New Roman" panose="02020603050405020304" pitchFamily="18" charset="0"/>
                <a:cs typeface="Times New Roman" panose="02020603050405020304" pitchFamily="18" charset="0"/>
              </a:rPr>
              <a:t>Azərbaycanın Nəqliyyat-Logistika Sisteminin Transmilli Şirkətlərə Təsiri</a:t>
            </a:r>
            <a:endParaRPr lang="en-GB" sz="2400" dirty="0">
              <a:ln>
                <a:solidFill>
                  <a:srgbClr val="FFFF00"/>
                </a:solidFill>
              </a:ln>
              <a:effectLst/>
              <a:latin typeface="Times New Roman" panose="02020603050405020304" pitchFamily="18" charset="0"/>
              <a:cs typeface="Times New Roman" panose="02020603050405020304" pitchFamily="18" charset="0"/>
            </a:endParaRPr>
          </a:p>
        </p:txBody>
      </p:sp>
      <p:sp>
        <p:nvSpPr>
          <p:cNvPr id="10" name="TextBox 9"/>
          <p:cNvSpPr txBox="1"/>
          <p:nvPr/>
        </p:nvSpPr>
        <p:spPr>
          <a:xfrm>
            <a:off x="3441490" y="2775772"/>
            <a:ext cx="4940489" cy="1200329"/>
          </a:xfrm>
          <a:prstGeom prst="rect">
            <a:avLst/>
          </a:prstGeom>
          <a:solidFill>
            <a:schemeClr val="accent4">
              <a:lumMod val="50000"/>
            </a:schemeClr>
          </a:solidFill>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az-Latn-AZ" sz="2400" dirty="0">
                <a:solidFill>
                  <a:srgbClr val="FFFF00"/>
                </a:solidFill>
                <a:effectLst>
                  <a:glow rad="101600">
                    <a:schemeClr val="accent1">
                      <a:satMod val="175000"/>
                      <a:alpha val="40000"/>
                    </a:schemeClr>
                  </a:glow>
                </a:effectLst>
                <a:latin typeface="Times New Roman" panose="02020603050405020304" pitchFamily="18" charset="0"/>
                <a:cs typeface="Times New Roman" panose="02020603050405020304" pitchFamily="18" charset="0"/>
              </a:rPr>
              <a:t>Süleymanov Aqil Ramin oğlu</a:t>
            </a:r>
          </a:p>
          <a:p>
            <a:r>
              <a:rPr lang="az-Latn-AZ" sz="2400" dirty="0">
                <a:solidFill>
                  <a:srgbClr val="FFFF00"/>
                </a:solidFill>
                <a:effectLst>
                  <a:glow rad="101600">
                    <a:schemeClr val="accent1">
                      <a:satMod val="175000"/>
                      <a:alpha val="40000"/>
                    </a:schemeClr>
                  </a:glow>
                </a:effectLst>
                <a:latin typeface="Times New Roman" panose="02020603050405020304" pitchFamily="18" charset="0"/>
                <a:cs typeface="Times New Roman" panose="02020603050405020304" pitchFamily="18" charset="0"/>
              </a:rPr>
              <a:t>Vəliyev Fazil Fizuli oğlu</a:t>
            </a:r>
          </a:p>
          <a:p>
            <a:r>
              <a:rPr lang="az-Latn-AZ" sz="2400" dirty="0">
                <a:solidFill>
                  <a:srgbClr val="FFFF00"/>
                </a:solidFill>
                <a:effectLst>
                  <a:glow rad="101600">
                    <a:schemeClr val="accent1">
                      <a:satMod val="175000"/>
                      <a:alpha val="40000"/>
                    </a:schemeClr>
                  </a:glow>
                </a:effectLst>
                <a:latin typeface="Times New Roman" panose="02020603050405020304" pitchFamily="18" charset="0"/>
                <a:cs typeface="Times New Roman" panose="02020603050405020304" pitchFamily="18" charset="0"/>
              </a:rPr>
              <a:t>Tahirov Toğrul</a:t>
            </a:r>
            <a:endParaRPr lang="en-GB" sz="2400" dirty="0">
              <a:solidFill>
                <a:srgbClr val="FFFF00"/>
              </a:solidFill>
              <a:effectLst>
                <a:glow rad="101600">
                  <a:schemeClr val="accent1">
                    <a:satMod val="175000"/>
                    <a:alpha val="40000"/>
                  </a:schemeClr>
                </a:glow>
              </a:effectLst>
              <a:latin typeface="Times New Roman" panose="02020603050405020304" pitchFamily="18" charset="0"/>
              <a:cs typeface="Times New Roman" panose="02020603050405020304" pitchFamily="18" charset="0"/>
            </a:endParaRPr>
          </a:p>
        </p:txBody>
      </p:sp>
      <p:sp>
        <p:nvSpPr>
          <p:cNvPr id="11" name="TextBox 10"/>
          <p:cNvSpPr txBox="1"/>
          <p:nvPr/>
        </p:nvSpPr>
        <p:spPr>
          <a:xfrm>
            <a:off x="5914470" y="4838835"/>
            <a:ext cx="6300719" cy="1323439"/>
          </a:xfrm>
          <a:prstGeom prst="rect">
            <a:avLst/>
          </a:prstGeom>
          <a:effectLst>
            <a:glow rad="228600">
              <a:schemeClr val="accent1">
                <a:satMod val="175000"/>
                <a:alpha val="40000"/>
              </a:schemeClr>
            </a:glow>
          </a:effectLst>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az-Latn-AZ" sz="2000" b="1" dirty="0">
                <a:latin typeface="Times New Roman" panose="02020603050405020304" pitchFamily="18" charset="0"/>
                <a:cs typeface="Times New Roman" panose="02020603050405020304" pitchFamily="18" charset="0"/>
              </a:rPr>
              <a:t>Elmi rəhbər: </a:t>
            </a:r>
          </a:p>
          <a:p>
            <a:r>
              <a:rPr lang="az-Latn-AZ" sz="2000" dirty="0">
                <a:latin typeface="Times New Roman" panose="02020603050405020304" pitchFamily="18" charset="0"/>
                <a:cs typeface="Times New Roman" panose="02020603050405020304" pitchFamily="18" charset="0"/>
              </a:rPr>
              <a:t>Azərbaycan Texniki Universiteti «Beynəlxalq ticarət, logistika və marketinq» kafedrasının dosenti Əbdürəhmanova Sədaqət</a:t>
            </a:r>
            <a:endParaRPr lang="en-GB" sz="2000" dirty="0">
              <a:latin typeface="Times New Roman" panose="02020603050405020304" pitchFamily="18" charset="0"/>
              <a:cs typeface="Times New Roman" panose="02020603050405020304" pitchFamily="18" charset="0"/>
            </a:endParaRPr>
          </a:p>
        </p:txBody>
      </p:sp>
      <p:sp>
        <p:nvSpPr>
          <p:cNvPr id="12" name="TextBox 11"/>
          <p:cNvSpPr txBox="1"/>
          <p:nvPr/>
        </p:nvSpPr>
        <p:spPr>
          <a:xfrm>
            <a:off x="3643953" y="242162"/>
            <a:ext cx="5868537" cy="584775"/>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az-Latn-AZ" sz="3200" dirty="0">
                <a:solidFill>
                  <a:srgbClr val="002060"/>
                </a:solidFill>
                <a:latin typeface="Times New Roman" panose="02020603050405020304" pitchFamily="18" charset="0"/>
                <a:cs typeface="Times New Roman" panose="02020603050405020304" pitchFamily="18" charset="0"/>
              </a:rPr>
              <a:t>Azərbaycan Texniki Universiteti</a:t>
            </a:r>
            <a:endParaRPr lang="en-GB" sz="3200"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054766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CD780DC-91B0-2F87-550D-0F9214440C8A}"/>
              </a:ext>
            </a:extLst>
          </p:cNvPr>
          <p:cNvSpPr txBox="1"/>
          <p:nvPr/>
        </p:nvSpPr>
        <p:spPr>
          <a:xfrm>
            <a:off x="743919" y="1028343"/>
            <a:ext cx="10755823" cy="4154984"/>
          </a:xfrm>
          <a:prstGeom prst="rect">
            <a:avLst/>
          </a:prstGeom>
          <a:noFill/>
        </p:spPr>
        <p:txBody>
          <a:bodyPr wrap="square" rtlCol="0">
            <a:spAutoFit/>
          </a:bodyPr>
          <a:lstStyle/>
          <a:p>
            <a:r>
              <a:rPr lang="az-Latn-AZ" sz="2400" kern="0" dirty="0">
                <a:effectLst/>
                <a:latin typeface="Calibri" panose="020F0502020204030204" pitchFamily="34" charset="0"/>
                <a:ea typeface="Times New Roman" panose="02020603050405020304" pitchFamily="18" charset="0"/>
              </a:rPr>
              <a:t>Burdan belə nəticəyə gəlmək olar ki, logistikanın təkamülü satıcı bazarından alıcı bazarına keçidlə güclü şəkildə əlaqələndirilir ki, bu da istehsal strategiyasında və paylama şəbəkəsində əhəmiyyətli düzəlişlərlə özünü göstərir. İstehsalçılar istehlakçılara tabe olmağa məcbur edilməməlidir və resursların ciddi və sərt şəkildə mərkəzləşdirilmiş bölgüsü əsasında məhsulun hazırlanması ilə bağlı istənilən qərar onun satış strategiyasına uyğun olmalıdır.Yəni, satış strategiyasının hazırlanması bir qayda olaraq məhsul istehsalından sonra gəlir və onun təşkil edilməsi istehsalın qaydaları ilə baş tutur. Bununla belə, malların istehsalı və ya istehsal qrafikinin yaradılması ilə bağlı qərarlar, təsərrüfat subyektlərinə fəaliyyət azadlığı verən məhsul satışı bazarının həcmindən və tərkibindən asılı olaraq, satış strategiyasının tələblərinə uyğun olaraq ciddi şəkildə həyata keçirilir. </a:t>
            </a:r>
            <a:endParaRPr lang="en-US" sz="2400" dirty="0"/>
          </a:p>
        </p:txBody>
      </p:sp>
    </p:spTree>
    <p:extLst>
      <p:ext uri="{BB962C8B-B14F-4D97-AF65-F5344CB8AC3E}">
        <p14:creationId xmlns:p14="http://schemas.microsoft.com/office/powerpoint/2010/main" val="23506780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6815D60-6B11-82C3-53D5-ED7A7D75A1BA}"/>
              </a:ext>
            </a:extLst>
          </p:cNvPr>
          <p:cNvSpPr txBox="1"/>
          <p:nvPr/>
        </p:nvSpPr>
        <p:spPr>
          <a:xfrm>
            <a:off x="1147613" y="790414"/>
            <a:ext cx="9639208" cy="4977453"/>
          </a:xfrm>
          <a:prstGeom prst="rect">
            <a:avLst/>
          </a:prstGeom>
          <a:solidFill>
            <a:schemeClr val="tx2">
              <a:lumMod val="50000"/>
            </a:schemeClr>
          </a:solidFill>
        </p:spPr>
        <p:txBody>
          <a:bodyPr wrap="square" rtlCol="0">
            <a:spAutoFit/>
          </a:bodyPr>
          <a:lstStyle/>
          <a:p>
            <a:pPr algn="just">
              <a:lnSpc>
                <a:spcPct val="150000"/>
              </a:lnSpc>
              <a:spcBef>
                <a:spcPts val="200"/>
              </a:spcBef>
              <a:spcAft>
                <a:spcPts val="200"/>
              </a:spcAft>
            </a:pPr>
            <a:r>
              <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rPr>
              <a:t>Azərbaycanda ticarət iqtisadi əlaqələrin inkişaf etdirilməsində nəqliyyat-logistika kompleksi strateji məqsədlərə çatmaq üçün mühüm funksiyalar yerinə yetirir. Logistik fəaliyyətlə bağlı bir sıra xidmət sahələrini qeyd etmək mümkündür.</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200"/>
              </a:spcBef>
              <a:spcAft>
                <a:spcPts val="200"/>
              </a:spcAft>
            </a:pPr>
            <a:r>
              <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rPr>
              <a:t>    1.müştəri xidmətləri</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200"/>
              </a:spcBef>
              <a:spcAft>
                <a:spcPts val="200"/>
              </a:spcAft>
            </a:pPr>
            <a:r>
              <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rPr>
              <a:t>    2.yüklərin qablaşdırılması və saxlanılması</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200"/>
              </a:spcBef>
              <a:spcAft>
                <a:spcPts val="200"/>
              </a:spcAft>
            </a:pPr>
            <a:r>
              <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rPr>
              <a:t>    3.yüklərin son ünvanlara çatdırılması xidmətləri</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200"/>
              </a:spcBef>
              <a:spcAft>
                <a:spcPts val="200"/>
              </a:spcAft>
            </a:pPr>
            <a:r>
              <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rPr>
              <a:t>    4.yüklərin müxtəlif nəqliyyat vasitələrindən istifadə etməklə optimal və sərfəli daşınmasının həyata kecirilməsi üzrə xidmətlər.</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200"/>
              </a:spcBef>
              <a:spcAft>
                <a:spcPts val="200"/>
              </a:spcAft>
            </a:pPr>
            <a:r>
              <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rPr>
              <a:t>    5.gömrük proseslərinin yerinə yetirilməsinə dair nəzarətin təşkili xidmətləri.</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200"/>
              </a:spcBef>
              <a:spcAft>
                <a:spcPts val="200"/>
              </a:spcAft>
            </a:pPr>
            <a:r>
              <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rPr>
              <a:t>    6.sığortalama prosedurlarının təşkili xidməti </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200"/>
              </a:spcBef>
              <a:spcAft>
                <a:spcPts val="200"/>
              </a:spcAft>
            </a:pPr>
            <a:r>
              <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rPr>
              <a:t>    7.idxal-ixrac əməliyyatlarında daşınan konteynerlərin vahid mərkəzdən idarə olunması xidməti və.s</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19813300"/>
      </p:ext>
    </p:extLst>
  </p:cSld>
  <p:clrMapOvr>
    <a:masterClrMapping/>
  </p:clrMapOvr>
  <p:transition spd="slow">
    <p:randomBa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ƏLƏT AZAD İQTİSADİ ZONASININ TİKİNTİSİ YAXIN ZAMANDA BAŞLANILACAQ » NOTEM  LAW FIRM">
            <a:extLst>
              <a:ext uri="{FF2B5EF4-FFF2-40B4-BE49-F238E27FC236}">
                <a16:creationId xmlns:a16="http://schemas.microsoft.com/office/drawing/2014/main" id="{82935E04-F0D1-318C-181F-3CEB15243EA6}"/>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DAA862BD-D2EF-6194-8D0C-4A80D534C05D}"/>
              </a:ext>
            </a:extLst>
          </p:cNvPr>
          <p:cNvSpPr txBox="1"/>
          <p:nvPr/>
        </p:nvSpPr>
        <p:spPr>
          <a:xfrm>
            <a:off x="263471" y="151179"/>
            <a:ext cx="4494509" cy="6186309"/>
          </a:xfrm>
          <a:prstGeom prst="rect">
            <a:avLst/>
          </a:prstGeom>
          <a:solidFill>
            <a:schemeClr val="tx2">
              <a:lumMod val="50000"/>
            </a:schemeClr>
          </a:solidFill>
        </p:spPr>
        <p:txBody>
          <a:bodyPr wrap="square" rtlCol="0">
            <a:spAutoFit/>
          </a:bodyPr>
          <a:lstStyle/>
          <a:p>
            <a:r>
              <a:rPr lang="az-Latn-AZ" dirty="0">
                <a:effectLst/>
                <a:latin typeface="Times New Roman" panose="02020603050405020304" pitchFamily="18" charset="0"/>
                <a:ea typeface="Calibri" panose="020F0502020204030204" pitchFamily="34" charset="0"/>
              </a:rPr>
              <a:t> Azərbaycan strateji cəhətdən tutduğu mövqe həm ticarət əlaqələrinin yüksək inkişaf etməsinə həm də nəqliyyət logistika sisteminin əhəmiyyətli dərəcədə inkişaf etməsinə gətirib çıxarmışdır.Ölkəmizdə nəqliyyat sektorunun şaxələndirilməsi və genişləndirilməsi məqsədi ilə logistik mərkəzlərin yaradılması üçün əlverişli şərait vardır.A.R. Prezidentinin fərmanına əsasən 6 dekabr 2016-cı ildə təsdiq edilmiş “Azərbaycan  Respublikasında logistika və ticarətin inkişafına dair strateji yol xəritəsi”ndə logistika üzrə təhlil və qiymətləndirilmələr qeyd olunmuşdur.Fərmanda göstərildiyi kimi   respublikada yeni liman kompleksinin tikilməsi,sərhədyanı ölkələrlə dəmir yolu əlaqələrinin yaradılması,Qaradağ rayonunun Ələt qəsəbəsində Bakı Beynəlxalq dəniz Ticarət limanı ərazisində azad iqtisadi zonanın yaradılması ölkəmizdə logistika sahəsinin inkişafı üçün mühüm aspektlərdən biri hesab edilir.</a:t>
            </a:r>
            <a:endParaRPr lang="en-US" dirty="0"/>
          </a:p>
        </p:txBody>
      </p:sp>
      <p:pic>
        <p:nvPicPr>
          <p:cNvPr id="8200" name="Picture 8" descr="Ələt Azad İqtisadi Zonası">
            <a:extLst>
              <a:ext uri="{FF2B5EF4-FFF2-40B4-BE49-F238E27FC236}">
                <a16:creationId xmlns:a16="http://schemas.microsoft.com/office/drawing/2014/main" id="{41EED403-D356-C6CB-8390-1B2840B6939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4111" y="685175"/>
            <a:ext cx="6824418" cy="51183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53396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a:xfrm>
            <a:off x="196550" y="1129408"/>
            <a:ext cx="5506826" cy="440120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az-Latn-AZ" sz="2000" dirty="0">
                <a:solidFill>
                  <a:srgbClr val="000000"/>
                </a:solidFill>
                <a:effectLst/>
                <a:ea typeface="Calibri" panose="020F0502020204030204" pitchFamily="34" charset="0"/>
              </a:rPr>
              <a:t>Son illər Respublikamızda yüksək səviyyəli nəqliyyat infrastrukturu yaradılıb.</a:t>
            </a:r>
            <a:r>
              <a:rPr lang="az-Latn-AZ" sz="2000" dirty="0">
                <a:solidFill>
                  <a:srgbClr val="000000"/>
                </a:solidFill>
                <a:effectLst/>
                <a:latin typeface="Arial" panose="020B0604020202020204" pitchFamily="34" charset="0"/>
                <a:ea typeface="Calibri" panose="020F0502020204030204" pitchFamily="34" charset="0"/>
              </a:rPr>
              <a:t> </a:t>
            </a:r>
            <a:r>
              <a:rPr lang="az-Latn-AZ" sz="2000" dirty="0">
                <a:solidFill>
                  <a:srgbClr val="000000"/>
                </a:solidFill>
                <a:effectLst/>
                <a:latin typeface="Times New Roman" panose="02020603050405020304" pitchFamily="18" charset="0"/>
                <a:ea typeface="Calibri" panose="020F0502020204030204" pitchFamily="34" charset="0"/>
              </a:rPr>
              <a:t>Yeni layihələrə əsasən </a:t>
            </a:r>
            <a:r>
              <a:rPr lang="az-Latn-AZ" sz="2000" dirty="0">
                <a:solidFill>
                  <a:srgbClr val="000000"/>
                </a:solidFill>
                <a:effectLst/>
                <a:ea typeface="Calibri" panose="020F0502020204030204" pitchFamily="34" charset="0"/>
              </a:rPr>
              <a:t>Prezident İlham Əliyev 2022-ci ilin son 6 ayının yekunlarına həsr olunan müşavirədəki çıxışında Beynəlxalq Dəniz Ticarət Limanının ikinci fazasına başlanmasının xüsusi  əhəmiyyət kəsb etdiyini qeyd etmişdir.</a:t>
            </a:r>
            <a:r>
              <a:rPr lang="az-Latn-AZ" sz="2000" dirty="0">
                <a:solidFill>
                  <a:srgbClr val="000000"/>
                </a:solidFill>
                <a:effectLst/>
                <a:latin typeface="Times New Roman" panose="02020603050405020304" pitchFamily="18" charset="0"/>
                <a:ea typeface="Calibri" panose="020F0502020204030204" pitchFamily="34" charset="0"/>
              </a:rPr>
              <a:t> 2022-ci il  Dövlət Statistika Komitəsinin göstəricilərinə əsasən ilk 5 ay ərzində dəniz limanları tərəfindən 4 milyon 560,5 min ton həcmində  ticarət dövriyyəsi və yükləmə-boşaltma işləri həyata keçirilmişdir ki, bu yüklərin 4 milyon 293,5 min tonunu və ya 94,1 faizini tranzit yüklər təşkil edib</a:t>
            </a:r>
            <a:endParaRPr lang="en-GB" sz="2000" dirty="0"/>
          </a:p>
        </p:txBody>
      </p:sp>
    </p:spTree>
    <p:extLst>
      <p:ext uri="{BB962C8B-B14F-4D97-AF65-F5344CB8AC3E}">
        <p14:creationId xmlns:p14="http://schemas.microsoft.com/office/powerpoint/2010/main" val="3494256164"/>
      </p:ext>
    </p:extLst>
  </p:cSld>
  <p:clrMapOvr>
    <a:masterClrMapping/>
  </p:clrMapOvr>
  <p:transition spd="slow">
    <p:plus/>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a:xfrm>
            <a:off x="1950720" y="402530"/>
            <a:ext cx="8290559" cy="605293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lnSpc>
                <a:spcPct val="150000"/>
              </a:lnSpc>
              <a:spcBef>
                <a:spcPts val="200"/>
              </a:spcBef>
              <a:spcAft>
                <a:spcPts val="200"/>
              </a:spcAft>
            </a:pPr>
            <a:r>
              <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rPr>
              <a:t>Yükdaşıma təsnifatına görə nəqliyyat 2 istiqamətdə aparılır.</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200"/>
              </a:spcBef>
              <a:spcAft>
                <a:spcPts val="200"/>
              </a:spcAft>
            </a:pPr>
            <a:r>
              <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rPr>
              <a:t>1.Texnoloji(Sənaye) nəqliyyatı. </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200"/>
              </a:spcBef>
              <a:spcAft>
                <a:spcPts val="200"/>
              </a:spcAft>
            </a:pPr>
            <a:r>
              <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rPr>
              <a:t>2.Dövriyyə nəqliyyatı.</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200"/>
              </a:spcBef>
              <a:spcAft>
                <a:spcPts val="200"/>
              </a:spcAft>
            </a:pPr>
            <a:r>
              <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rPr>
              <a:t>       Sənaye nəqliyyatı müəssisədə istehsalın başlanılmasına və tamamlanmasına xidmət edir.Məsələn  körfəzdən çıxarılmış xam nefti boru kəmər nəqliyyatı vasitəsi ilə terminallara ötürülür ki, həmin boru xətti sənaye nəqliyyatı sayılır.İstehsal olunan məhsullar çəkisindən asılı olaraq müxtəlif(avtomobil,gəmi,vaqonlar,lokomotivlər və.s)</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200"/>
              </a:spcBef>
              <a:spcAft>
                <a:spcPts val="200"/>
              </a:spcAft>
            </a:pPr>
            <a:r>
              <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rPr>
              <a:t>nəqliyyat vasitələri ilə daşınır.Yükdaşımalarda istifadə olunan hər hansı bir nəqliyyat növü texnoloji və ya sənaye nəqliyyatı adlanır.</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200"/>
              </a:spcBef>
              <a:spcAft>
                <a:spcPts val="200"/>
              </a:spcAft>
            </a:pPr>
            <a:r>
              <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rPr>
              <a:t>       Dövriyyə nəqliyyatı texnolji nəqliyyatdan fərqli olaraq hazır məhsulu istehlakçıya çatdırılması ilə məşğul olur. Bu tipli  yükdaşımalar  ölkədaxili,      regionlararası,beynəlxalq marşrutlar vəsitəsilə həyata keçirilir.Respublikamızda daxili yükdaşımaların böyük hissəsi dəmiryol və avtomobil nəqliyyatının payına düşür.</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4052694346"/>
      </p:ext>
    </p:extLst>
  </p:cSld>
  <p:clrMapOvr>
    <a:masterClrMapping/>
  </p:clrMapOvr>
  <mc:AlternateContent xmlns:mc="http://schemas.openxmlformats.org/markup-compatibility/2006" xmlns:p14="http://schemas.microsoft.com/office/powerpoint/2010/main">
    <mc:Choice Requires="p14">
      <p:transition spd="slow" p14:dur="1200">
        <p:zoom/>
      </p:transition>
    </mc:Choice>
    <mc:Fallback xmlns="">
      <p:transition spd="slow">
        <p:zo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B55D42F-0D70-92FD-80EA-09F9B620EB7A}"/>
              </a:ext>
            </a:extLst>
          </p:cNvPr>
          <p:cNvSpPr txBox="1"/>
          <p:nvPr/>
        </p:nvSpPr>
        <p:spPr>
          <a:xfrm>
            <a:off x="2088396" y="1222847"/>
            <a:ext cx="7644539" cy="3531095"/>
          </a:xfrm>
          <a:prstGeom prst="rect">
            <a:avLst/>
          </a:prstGeom>
          <a:noFill/>
        </p:spPr>
        <p:txBody>
          <a:bodyPr wrap="square">
            <a:spAutoFit/>
          </a:bodyPr>
          <a:lstStyle/>
          <a:p>
            <a:pPr algn="just">
              <a:lnSpc>
                <a:spcPct val="150000"/>
              </a:lnSpc>
              <a:spcBef>
                <a:spcPts val="200"/>
              </a:spcBef>
              <a:spcAft>
                <a:spcPts val="200"/>
              </a:spcAft>
            </a:pPr>
            <a:r>
              <a:rPr lang="az-Latn-AZ" sz="2000" kern="100" dirty="0">
                <a:effectLst/>
                <a:latin typeface="Times New Roman" panose="02020603050405020304" pitchFamily="18" charset="0"/>
                <a:ea typeface="Calibri" panose="020F0502020204030204" pitchFamily="34" charset="0"/>
                <a:cs typeface="Times New Roman" panose="02020603050405020304" pitchFamily="18" charset="0"/>
              </a:rPr>
              <a:t>Daşınma məsafələrindən asılı olaraq istismar xərcləri göstərilən formula üzərində əks olunmuşdur:</a:t>
            </a: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200"/>
              </a:spcBef>
              <a:spcAft>
                <a:spcPts val="200"/>
              </a:spcAft>
            </a:pPr>
            <a:r>
              <a:rPr lang="az-Latn-AZ" sz="2000" kern="100" dirty="0">
                <a:effectLst/>
                <a:latin typeface="Times New Roman" panose="02020603050405020304" pitchFamily="18" charset="0"/>
                <a:ea typeface="Calibri" panose="020F0502020204030204" pitchFamily="34" charset="0"/>
                <a:cs typeface="Times New Roman" panose="02020603050405020304" pitchFamily="18" charset="0"/>
              </a:rPr>
              <a:t>                                S</a:t>
            </a:r>
            <a:r>
              <a:rPr lang="az-Latn-AZ" sz="2000" kern="100" baseline="-25000" dirty="0">
                <a:effectLst/>
                <a:latin typeface="Times New Roman" panose="02020603050405020304" pitchFamily="18" charset="0"/>
                <a:ea typeface="Calibri" panose="020F0502020204030204" pitchFamily="34" charset="0"/>
                <a:cs typeface="Times New Roman" panose="02020603050405020304" pitchFamily="18" charset="0"/>
              </a:rPr>
              <a:t>üm</a:t>
            </a:r>
            <a:r>
              <a:rPr lang="az-Latn-AZ" sz="2000" kern="100" dirty="0">
                <a:effectLst/>
                <a:latin typeface="Times New Roman" panose="02020603050405020304" pitchFamily="18" charset="0"/>
                <a:ea typeface="Calibri" panose="020F0502020204030204" pitchFamily="34" charset="0"/>
                <a:cs typeface="Times New Roman" panose="02020603050405020304" pitchFamily="18" charset="0"/>
              </a:rPr>
              <a:t>=S</a:t>
            </a:r>
            <a:r>
              <a:rPr lang="az-Latn-AZ" sz="2000" kern="100" baseline="-25000" dirty="0">
                <a:effectLst/>
                <a:latin typeface="Times New Roman" panose="02020603050405020304" pitchFamily="18" charset="0"/>
                <a:ea typeface="Calibri" panose="020F0502020204030204" pitchFamily="34" charset="0"/>
                <a:cs typeface="Times New Roman" panose="02020603050405020304" pitchFamily="18" charset="0"/>
              </a:rPr>
              <a:t>d</a:t>
            </a:r>
            <a:r>
              <a:rPr lang="az-Latn-AZ" sz="2000" kern="100" dirty="0">
                <a:effectLst/>
                <a:latin typeface="Times New Roman" panose="02020603050405020304" pitchFamily="18" charset="0"/>
                <a:ea typeface="Calibri" panose="020F0502020204030204" pitchFamily="34" charset="0"/>
                <a:cs typeface="Times New Roman" panose="02020603050405020304" pitchFamily="18" charset="0"/>
              </a:rPr>
              <a:t>ℓ+S</a:t>
            </a:r>
            <a:r>
              <a:rPr lang="az-Latn-AZ" sz="2000" kern="100" baseline="-25000" dirty="0">
                <a:effectLst/>
                <a:latin typeface="Times New Roman" panose="02020603050405020304" pitchFamily="18" charset="0"/>
                <a:ea typeface="Calibri" panose="020F0502020204030204" pitchFamily="34" charset="0"/>
                <a:cs typeface="Times New Roman" panose="02020603050405020304" pitchFamily="18" charset="0"/>
              </a:rPr>
              <a:t>b-s,</a:t>
            </a: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200"/>
              </a:spcBef>
              <a:spcAft>
                <a:spcPts val="200"/>
              </a:spcAft>
            </a:pPr>
            <a:r>
              <a:rPr lang="az-Latn-AZ" sz="2000" kern="100" dirty="0">
                <a:effectLst/>
                <a:latin typeface="Times New Roman" panose="02020603050405020304" pitchFamily="18" charset="0"/>
                <a:ea typeface="Calibri" panose="020F0502020204030204" pitchFamily="34" charset="0"/>
                <a:cs typeface="Times New Roman" panose="02020603050405020304" pitchFamily="18" charset="0"/>
              </a:rPr>
              <a:t>Burada  S</a:t>
            </a:r>
            <a:r>
              <a:rPr lang="az-Latn-AZ" sz="2000" kern="100" baseline="-25000" dirty="0">
                <a:effectLst/>
                <a:latin typeface="Times New Roman" panose="02020603050405020304" pitchFamily="18" charset="0"/>
                <a:ea typeface="Calibri" panose="020F0502020204030204" pitchFamily="34" charset="0"/>
                <a:cs typeface="Times New Roman" panose="02020603050405020304" pitchFamily="18" charset="0"/>
              </a:rPr>
              <a:t>üm</a:t>
            </a:r>
            <a:r>
              <a:rPr lang="az-Latn-AZ" sz="2000" kern="100" dirty="0">
                <a:effectLst/>
                <a:latin typeface="Times New Roman" panose="02020603050405020304" pitchFamily="18" charset="0"/>
                <a:ea typeface="Calibri" panose="020F0502020204030204" pitchFamily="34" charset="0"/>
                <a:cs typeface="Times New Roman" panose="02020603050405020304" pitchFamily="18" charset="0"/>
              </a:rPr>
              <a:t>~yük daşımalarının maya dəyəri, qəp/10 tkm</a:t>
            </a: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200"/>
              </a:spcBef>
              <a:spcAft>
                <a:spcPts val="200"/>
              </a:spcAft>
            </a:pPr>
            <a:r>
              <a:rPr lang="az-Latn-AZ" sz="2000" kern="100" dirty="0">
                <a:effectLst/>
                <a:latin typeface="Times New Roman" panose="02020603050405020304" pitchFamily="18" charset="0"/>
                <a:ea typeface="Calibri" panose="020F0502020204030204" pitchFamily="34" charset="0"/>
                <a:cs typeface="Times New Roman" panose="02020603050405020304" pitchFamily="18" charset="0"/>
              </a:rPr>
              <a:t>             S</a:t>
            </a:r>
            <a:r>
              <a:rPr lang="az-Latn-AZ" sz="2000" kern="100" baseline="-25000" dirty="0">
                <a:effectLst/>
                <a:latin typeface="Times New Roman" panose="02020603050405020304" pitchFamily="18" charset="0"/>
                <a:ea typeface="Calibri" panose="020F0502020204030204" pitchFamily="34" charset="0"/>
                <a:cs typeface="Times New Roman" panose="02020603050405020304" pitchFamily="18" charset="0"/>
              </a:rPr>
              <a:t>d</a:t>
            </a:r>
            <a:r>
              <a:rPr lang="az-Latn-AZ" sz="2000" kern="100" dirty="0">
                <a:effectLst/>
                <a:latin typeface="Times New Roman" panose="02020603050405020304" pitchFamily="18" charset="0"/>
                <a:ea typeface="Calibri" panose="020F0502020204030204" pitchFamily="34" charset="0"/>
                <a:cs typeface="Times New Roman" panose="02020603050405020304" pitchFamily="18" charset="0"/>
              </a:rPr>
              <a:t>~daşıma məsafəsindən asılı olan xərclər,qəp/10 km-ə</a:t>
            </a: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200"/>
              </a:spcBef>
              <a:spcAft>
                <a:spcPts val="200"/>
              </a:spcAft>
            </a:pPr>
            <a:r>
              <a:rPr lang="az-Latn-AZ" sz="2000" kern="100" dirty="0">
                <a:effectLst/>
                <a:latin typeface="Times New Roman" panose="02020603050405020304" pitchFamily="18" charset="0"/>
                <a:ea typeface="Calibri" panose="020F0502020204030204" pitchFamily="34" charset="0"/>
                <a:cs typeface="Times New Roman" panose="02020603050405020304" pitchFamily="18" charset="0"/>
              </a:rPr>
              <a:t>             ℓ~yüklərin daşıma məsafəsi, km</a:t>
            </a: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200"/>
              </a:spcBef>
              <a:spcAft>
                <a:spcPts val="200"/>
              </a:spcAft>
            </a:pPr>
            <a:r>
              <a:rPr lang="az-Latn-AZ" sz="2000" kern="100" dirty="0">
                <a:effectLst/>
                <a:latin typeface="Times New Roman" panose="02020603050405020304" pitchFamily="18" charset="0"/>
                <a:ea typeface="Calibri" panose="020F0502020204030204" pitchFamily="34" charset="0"/>
                <a:cs typeface="Times New Roman" panose="02020603050405020304" pitchFamily="18" charset="0"/>
              </a:rPr>
              <a:t>             S</a:t>
            </a:r>
            <a:r>
              <a:rPr lang="az-Latn-AZ" sz="2000" kern="100" baseline="-25000" dirty="0">
                <a:effectLst/>
                <a:latin typeface="Times New Roman" panose="02020603050405020304" pitchFamily="18" charset="0"/>
                <a:ea typeface="Calibri" panose="020F0502020204030204" pitchFamily="34" charset="0"/>
                <a:cs typeface="Times New Roman" panose="02020603050405020304" pitchFamily="18" charset="0"/>
              </a:rPr>
              <a:t>b-s</a:t>
            </a:r>
            <a:r>
              <a:rPr lang="az-Latn-AZ" sz="2000" kern="100" dirty="0">
                <a:effectLst/>
                <a:latin typeface="Times New Roman" panose="02020603050405020304" pitchFamily="18" charset="0"/>
                <a:ea typeface="Calibri" panose="020F0502020204030204" pitchFamily="34" charset="0"/>
                <a:cs typeface="Times New Roman" panose="02020603050405020304" pitchFamily="18" charset="0"/>
              </a:rPr>
              <a:t>~başlanğıc-son məntəqələrdə sərf olunan xərclər, qəp/t.</a:t>
            </a: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57085911"/>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pic>
        <p:nvPicPr>
          <p:cNvPr id="9218" name="Picture 2" descr="Azərbaycanın nəqliyyat sektorunda yük daşımalarının həcmi artıb">
            <a:extLst>
              <a:ext uri="{FF2B5EF4-FFF2-40B4-BE49-F238E27FC236}">
                <a16:creationId xmlns:a16="http://schemas.microsoft.com/office/drawing/2014/main" id="{6AF9BDDC-FA0B-94CA-1E37-D58DC34265F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5730"/>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67D4AA02-D0FF-8E3C-7DE8-2F62A4D93577}"/>
              </a:ext>
            </a:extLst>
          </p:cNvPr>
          <p:cNvSpPr txBox="1"/>
          <p:nvPr/>
        </p:nvSpPr>
        <p:spPr>
          <a:xfrm>
            <a:off x="1779722" y="160806"/>
            <a:ext cx="8632556" cy="2540567"/>
          </a:xfrm>
          <a:prstGeom prst="rect">
            <a:avLst/>
          </a:prstGeom>
          <a:solidFill>
            <a:schemeClr val="bg2">
              <a:lumMod val="50000"/>
            </a:schemeClr>
          </a:solidFill>
        </p:spPr>
        <p:txBody>
          <a:bodyPr wrap="square">
            <a:spAutoFit/>
          </a:bodyPr>
          <a:lstStyle/>
          <a:p>
            <a:pPr algn="just">
              <a:lnSpc>
                <a:spcPct val="150000"/>
              </a:lnSpc>
              <a:spcAft>
                <a:spcPts val="800"/>
              </a:spcAft>
            </a:pPr>
            <a:r>
              <a:rPr lang="az-Latn-AZ" sz="1800" kern="100" dirty="0">
                <a:effectLst/>
                <a:latin typeface="Arial" panose="020B0604020202020204" pitchFamily="34" charset="0"/>
                <a:ea typeface="Calibri" panose="020F0502020204030204" pitchFamily="34" charset="0"/>
                <a:cs typeface="Times New Roman" panose="02020603050405020304" pitchFamily="18" charset="0"/>
              </a:rPr>
              <a:t>Mülkiyyət və tabeçilik strukturundan asılı olmayaraq, vahid nəqliyyat sistemi bir-biri ilə əlaqəli nəqliyyat növlərinin məcmusudur. Rabitə marşrutlarının uzunluğu, onların buraxılış və daşıma qabiliyyəti, nəqliyyat xətlərinin yerləşdiyi ərazinin planlaşdırılması və digər meyarlar vahid nəqliyyat sistemində xalq təsərrüfatına və əhaliyə göstərilən nəqliyyat xidmətinin həcminin göstəriciləridir. Bu göstəricilər yüksək olarsa, nəqliyyatın inkişafının daha yüksək olacağı düşünülür.</a:t>
            </a:r>
            <a:endParaRPr lang="en-US" sz="1400" kern="1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6" name="Diagram 5">
            <a:extLst>
              <a:ext uri="{FF2B5EF4-FFF2-40B4-BE49-F238E27FC236}">
                <a16:creationId xmlns:a16="http://schemas.microsoft.com/office/drawing/2014/main" id="{5C302E9F-8A60-9C39-825E-7ED4835115F9}"/>
              </a:ext>
            </a:extLst>
          </p:cNvPr>
          <p:cNvGraphicFramePr/>
          <p:nvPr>
            <p:extLst>
              <p:ext uri="{D42A27DB-BD31-4B8C-83A1-F6EECF244321}">
                <p14:modId xmlns:p14="http://schemas.microsoft.com/office/powerpoint/2010/main" val="2923880820"/>
              </p:ext>
            </p:extLst>
          </p:nvPr>
        </p:nvGraphicFramePr>
        <p:xfrm>
          <a:off x="2850155" y="2902845"/>
          <a:ext cx="6181725" cy="349567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84815307"/>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Demiryolu taşımacılığı Nedir Ve Avantajları Nelerdir - Esalco">
            <a:extLst>
              <a:ext uri="{FF2B5EF4-FFF2-40B4-BE49-F238E27FC236}">
                <a16:creationId xmlns:a16="http://schemas.microsoft.com/office/drawing/2014/main" id="{B46F6AFC-B2B1-1229-8666-9BE3A72E30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799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30D04D8-7E49-1A23-B8E7-3C3935A52BF3}"/>
              </a:ext>
            </a:extLst>
          </p:cNvPr>
          <p:cNvSpPr txBox="1"/>
          <p:nvPr/>
        </p:nvSpPr>
        <p:spPr>
          <a:xfrm>
            <a:off x="127862" y="215129"/>
            <a:ext cx="11790335" cy="1661802"/>
          </a:xfrm>
          <a:prstGeom prst="rect">
            <a:avLst/>
          </a:prstGeom>
          <a:solidFill>
            <a:schemeClr val="tx2">
              <a:lumMod val="50000"/>
            </a:schemeClr>
          </a:solidFill>
        </p:spPr>
        <p:txBody>
          <a:bodyPr wrap="square">
            <a:spAutoFit/>
          </a:bodyPr>
          <a:lstStyle/>
          <a:p>
            <a:pPr>
              <a:lnSpc>
                <a:spcPct val="107000"/>
              </a:lnSpc>
              <a:spcAft>
                <a:spcPts val="800"/>
              </a:spcAft>
            </a:pPr>
            <a:r>
              <a:rPr lang="az-Latn-AZ" sz="1800" kern="100" dirty="0">
                <a:effectLst/>
                <a:latin typeface="Arial" panose="020B0604020202020204" pitchFamily="34" charset="0"/>
                <a:ea typeface="Calibri" panose="020F0502020204030204" pitchFamily="34" charset="0"/>
                <a:cs typeface="Times New Roman" panose="02020603050405020304" pitchFamily="18" charset="0"/>
              </a:rPr>
              <a:t>Dəmir yolu nəqliyyatı - yük və sərnişinlərin daşınmasını rels yollarla həyata keçirən nəqliyyat növüdür.</a:t>
            </a:r>
          </a:p>
          <a:p>
            <a:pPr>
              <a:lnSpc>
                <a:spcPct val="107000"/>
              </a:lnSpc>
              <a:spcAft>
                <a:spcPts val="800"/>
              </a:spcAft>
            </a:pPr>
            <a:r>
              <a:rPr lang="az-Latn-AZ" kern="100" dirty="0">
                <a:effectLst/>
                <a:latin typeface="Arial" panose="020B0604020202020204" pitchFamily="34" charset="0"/>
                <a:ea typeface="Calibri" panose="020F0502020204030204" pitchFamily="34" charset="0"/>
                <a:cs typeface="Times New Roman" panose="02020603050405020304" pitchFamily="18" charset="0"/>
              </a:rPr>
              <a:t>Azərbaycan Respublikasında da dəmir yol nəqliyyatından geniş istifadə olunur. Ölkəmizin dəmir yollarının ümumi uzunluğu 2925,4 km dir. Bu yollarin 2098,5 km hal hazırda istismardır. Azərbaycan Respublikasında il ərzində dəmir yolları vasitəsilə 15 milyon ton yük daşınması həyata keçirilir. Ölkəmizdə dəmir yolları vasitəsilə yük və sərnişin daşınması illər üzrə cədvəldə olduğu kimidir</a:t>
            </a: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7" name="Table 6">
            <a:extLst>
              <a:ext uri="{FF2B5EF4-FFF2-40B4-BE49-F238E27FC236}">
                <a16:creationId xmlns:a16="http://schemas.microsoft.com/office/drawing/2014/main" id="{A316671A-C0D8-7DE7-0CA3-D938D450BCC3}"/>
              </a:ext>
            </a:extLst>
          </p:cNvPr>
          <p:cNvGraphicFramePr>
            <a:graphicFrameLocks noGrp="1"/>
          </p:cNvGraphicFramePr>
          <p:nvPr>
            <p:extLst>
              <p:ext uri="{D42A27DB-BD31-4B8C-83A1-F6EECF244321}">
                <p14:modId xmlns:p14="http://schemas.microsoft.com/office/powerpoint/2010/main" val="3351285719"/>
              </p:ext>
            </p:extLst>
          </p:nvPr>
        </p:nvGraphicFramePr>
        <p:xfrm>
          <a:off x="588937" y="2293750"/>
          <a:ext cx="10724826" cy="4231039"/>
        </p:xfrm>
        <a:graphic>
          <a:graphicData uri="http://schemas.openxmlformats.org/drawingml/2006/table">
            <a:tbl>
              <a:tblPr firstRow="1" firstCol="1" bandRow="1">
                <a:tableStyleId>{5C22544A-7EE6-4342-B048-85BDC9FD1C3A}</a:tableStyleId>
              </a:tblPr>
              <a:tblGrid>
                <a:gridCol w="3525596">
                  <a:extLst>
                    <a:ext uri="{9D8B030D-6E8A-4147-A177-3AD203B41FA5}">
                      <a16:colId xmlns:a16="http://schemas.microsoft.com/office/drawing/2014/main" val="3440095820"/>
                    </a:ext>
                  </a:extLst>
                </a:gridCol>
                <a:gridCol w="3526646">
                  <a:extLst>
                    <a:ext uri="{9D8B030D-6E8A-4147-A177-3AD203B41FA5}">
                      <a16:colId xmlns:a16="http://schemas.microsoft.com/office/drawing/2014/main" val="3688536758"/>
                    </a:ext>
                  </a:extLst>
                </a:gridCol>
                <a:gridCol w="3672584">
                  <a:extLst>
                    <a:ext uri="{9D8B030D-6E8A-4147-A177-3AD203B41FA5}">
                      <a16:colId xmlns:a16="http://schemas.microsoft.com/office/drawing/2014/main" val="692698264"/>
                    </a:ext>
                  </a:extLst>
                </a:gridCol>
              </a:tblGrid>
              <a:tr h="964416">
                <a:tc>
                  <a:txBody>
                    <a:bodyPr/>
                    <a:lstStyle/>
                    <a:p>
                      <a:pPr algn="ctr">
                        <a:lnSpc>
                          <a:spcPct val="107000"/>
                        </a:lnSpc>
                        <a:spcAft>
                          <a:spcPts val="800"/>
                        </a:spcAft>
                      </a:pPr>
                      <a:r>
                        <a:rPr lang="az-Latn-AZ" sz="1400" kern="100">
                          <a:effectLst/>
                        </a:rPr>
                        <a:t> </a:t>
                      </a:r>
                      <a:endParaRPr lang="en-US" sz="1100" kern="100">
                        <a:effectLst/>
                      </a:endParaRPr>
                    </a:p>
                    <a:p>
                      <a:pPr algn="ctr">
                        <a:lnSpc>
                          <a:spcPct val="107000"/>
                        </a:lnSpc>
                        <a:spcAft>
                          <a:spcPts val="800"/>
                        </a:spcAft>
                      </a:pPr>
                      <a:r>
                        <a:rPr lang="az-Latn-AZ" sz="1400" kern="100">
                          <a:effectLst/>
                        </a:rPr>
                        <a:t>İllər</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az-Latn-AZ" sz="1200" kern="100">
                          <a:effectLst/>
                        </a:rPr>
                        <a:t> Dəmir yolu yük daşınması min tonla</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az-Latn-AZ" sz="1200" kern="100">
                          <a:effectLst/>
                        </a:rPr>
                        <a:t>Dəmir yolu sərnişin daşınması min nəfər</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19433183"/>
                  </a:ext>
                </a:extLst>
              </a:tr>
              <a:tr h="479463">
                <a:tc>
                  <a:txBody>
                    <a:bodyPr/>
                    <a:lstStyle/>
                    <a:p>
                      <a:pPr algn="just">
                        <a:lnSpc>
                          <a:spcPct val="107000"/>
                        </a:lnSpc>
                        <a:spcAft>
                          <a:spcPts val="800"/>
                        </a:spcAft>
                      </a:pPr>
                      <a:r>
                        <a:rPr lang="az-Latn-AZ" sz="1200" kern="100">
                          <a:effectLst/>
                        </a:rPr>
                        <a:t>2015</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n-US" sz="1200" kern="100">
                          <a:effectLst/>
                        </a:rPr>
                        <a:t>17,090</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07000"/>
                        </a:lnSpc>
                        <a:spcAft>
                          <a:spcPts val="800"/>
                        </a:spcAft>
                      </a:pPr>
                      <a:r>
                        <a:rPr lang="en-US" sz="1200" kern="100">
                          <a:effectLst/>
                        </a:rPr>
                        <a:t>1,883</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07770065"/>
                  </a:ext>
                </a:extLst>
              </a:tr>
              <a:tr h="458179">
                <a:tc>
                  <a:txBody>
                    <a:bodyPr/>
                    <a:lstStyle/>
                    <a:p>
                      <a:pPr algn="just">
                        <a:lnSpc>
                          <a:spcPct val="107000"/>
                        </a:lnSpc>
                        <a:spcAft>
                          <a:spcPts val="800"/>
                        </a:spcAft>
                      </a:pPr>
                      <a:r>
                        <a:rPr lang="az-Latn-AZ" sz="1200" kern="100">
                          <a:effectLst/>
                        </a:rPr>
                        <a:t>2016</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n-US" sz="1200" kern="100">
                          <a:effectLst/>
                        </a:rPr>
                        <a:t>15,479</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07000"/>
                        </a:lnSpc>
                        <a:spcAft>
                          <a:spcPts val="800"/>
                        </a:spcAft>
                      </a:pPr>
                      <a:r>
                        <a:rPr lang="en-US" sz="1200" kern="100">
                          <a:effectLst/>
                        </a:rPr>
                        <a:t>1,978</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784700557"/>
                  </a:ext>
                </a:extLst>
              </a:tr>
              <a:tr h="458179">
                <a:tc>
                  <a:txBody>
                    <a:bodyPr/>
                    <a:lstStyle/>
                    <a:p>
                      <a:pPr algn="just">
                        <a:lnSpc>
                          <a:spcPct val="107000"/>
                        </a:lnSpc>
                        <a:spcAft>
                          <a:spcPts val="800"/>
                        </a:spcAft>
                      </a:pPr>
                      <a:r>
                        <a:rPr lang="az-Latn-AZ" sz="1200" kern="100">
                          <a:effectLst/>
                        </a:rPr>
                        <a:t>2017</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n-US" sz="1200" kern="100">
                          <a:effectLst/>
                        </a:rPr>
                        <a:t>14,558</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07000"/>
                        </a:lnSpc>
                        <a:spcAft>
                          <a:spcPts val="800"/>
                        </a:spcAft>
                      </a:pPr>
                      <a:r>
                        <a:rPr lang="en-US" sz="1200" kern="100">
                          <a:effectLst/>
                        </a:rPr>
                        <a:t>2,490</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171528465"/>
                  </a:ext>
                </a:extLst>
              </a:tr>
              <a:tr h="460418">
                <a:tc>
                  <a:txBody>
                    <a:bodyPr/>
                    <a:lstStyle/>
                    <a:p>
                      <a:pPr algn="just">
                        <a:lnSpc>
                          <a:spcPct val="107000"/>
                        </a:lnSpc>
                        <a:spcAft>
                          <a:spcPts val="800"/>
                        </a:spcAft>
                      </a:pPr>
                      <a:r>
                        <a:rPr lang="az-Latn-AZ" sz="1200" kern="100">
                          <a:effectLst/>
                        </a:rPr>
                        <a:t>2018</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n-US" sz="1200" kern="100">
                          <a:effectLst/>
                        </a:rPr>
                        <a:t>13,954</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07000"/>
                        </a:lnSpc>
                        <a:spcAft>
                          <a:spcPts val="800"/>
                        </a:spcAft>
                      </a:pPr>
                      <a:r>
                        <a:rPr lang="en-US" sz="1200" kern="100">
                          <a:effectLst/>
                        </a:rPr>
                        <a:t>2,841</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290317486"/>
                  </a:ext>
                </a:extLst>
              </a:tr>
              <a:tr h="458179">
                <a:tc>
                  <a:txBody>
                    <a:bodyPr/>
                    <a:lstStyle/>
                    <a:p>
                      <a:pPr algn="just">
                        <a:lnSpc>
                          <a:spcPct val="107000"/>
                        </a:lnSpc>
                        <a:spcAft>
                          <a:spcPts val="800"/>
                        </a:spcAft>
                      </a:pPr>
                      <a:r>
                        <a:rPr lang="az-Latn-AZ" sz="1200" kern="100">
                          <a:effectLst/>
                        </a:rPr>
                        <a:t>2019</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n-US" sz="1200" kern="100">
                          <a:effectLst/>
                        </a:rPr>
                        <a:t>15,222</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07000"/>
                        </a:lnSpc>
                        <a:spcAft>
                          <a:spcPts val="800"/>
                        </a:spcAft>
                      </a:pPr>
                      <a:r>
                        <a:rPr lang="en-US" sz="1200" kern="100">
                          <a:effectLst/>
                        </a:rPr>
                        <a:t>3,850</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899262528"/>
                  </a:ext>
                </a:extLst>
              </a:tr>
              <a:tr h="488425">
                <a:tc>
                  <a:txBody>
                    <a:bodyPr/>
                    <a:lstStyle/>
                    <a:p>
                      <a:pPr algn="just">
                        <a:lnSpc>
                          <a:spcPct val="107000"/>
                        </a:lnSpc>
                        <a:spcAft>
                          <a:spcPts val="800"/>
                        </a:spcAft>
                      </a:pPr>
                      <a:r>
                        <a:rPr lang="az-Latn-AZ" sz="1200" kern="100">
                          <a:effectLst/>
                        </a:rPr>
                        <a:t>2020</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n-US" sz="1200" kern="100">
                          <a:effectLst/>
                        </a:rPr>
                        <a:t>14,631</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07000"/>
                        </a:lnSpc>
                        <a:spcAft>
                          <a:spcPts val="800"/>
                        </a:spcAft>
                      </a:pPr>
                      <a:r>
                        <a:rPr lang="en-US" sz="1200" kern="100">
                          <a:effectLst/>
                        </a:rPr>
                        <a:t>2,124</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90168138"/>
                  </a:ext>
                </a:extLst>
              </a:tr>
              <a:tr h="463780">
                <a:tc>
                  <a:txBody>
                    <a:bodyPr/>
                    <a:lstStyle/>
                    <a:p>
                      <a:pPr algn="just">
                        <a:lnSpc>
                          <a:spcPct val="107000"/>
                        </a:lnSpc>
                        <a:spcAft>
                          <a:spcPts val="800"/>
                        </a:spcAft>
                      </a:pPr>
                      <a:r>
                        <a:rPr lang="az-Latn-AZ" sz="1200" kern="100">
                          <a:effectLst/>
                        </a:rPr>
                        <a:t>2021</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n-US" sz="1200" kern="100">
                          <a:effectLst/>
                        </a:rPr>
                        <a:t>15,058</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07000"/>
                        </a:lnSpc>
                        <a:spcAft>
                          <a:spcPts val="800"/>
                        </a:spcAft>
                      </a:pPr>
                      <a:r>
                        <a:rPr lang="en-US" sz="1200" kern="100" dirty="0">
                          <a:effectLst/>
                        </a:rPr>
                        <a:t>2,826</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117666736"/>
                  </a:ext>
                </a:extLst>
              </a:tr>
            </a:tbl>
          </a:graphicData>
        </a:graphic>
      </p:graphicFrame>
    </p:spTree>
    <p:extLst>
      <p:ext uri="{BB962C8B-B14F-4D97-AF65-F5344CB8AC3E}">
        <p14:creationId xmlns:p14="http://schemas.microsoft.com/office/powerpoint/2010/main" val="3254023011"/>
      </p:ext>
    </p:extLst>
  </p:cSld>
  <p:clrMapOvr>
    <a:masterClrMapping/>
  </p:clrMapOvr>
  <mc:AlternateContent xmlns:mc="http://schemas.openxmlformats.org/markup-compatibility/2006" xmlns:p14="http://schemas.microsoft.com/office/powerpoint/2010/main">
    <mc:Choice Requires="p14">
      <p:transition spd="slow" p14:dur="4000">
        <p14:vortex dir="u"/>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pic>
        <p:nvPicPr>
          <p:cNvPr id="11266" name="Picture 2" descr="Azərbaycanda hava nəqliyyatı ilə sərnişin daşımaları 50%-dən çox artıb">
            <a:extLst>
              <a:ext uri="{FF2B5EF4-FFF2-40B4-BE49-F238E27FC236}">
                <a16:creationId xmlns:a16="http://schemas.microsoft.com/office/drawing/2014/main" id="{03397A87-E99B-88B5-9542-F3AB450AA26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8501" b="7230"/>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0AD0757-46AC-7F04-B0FE-5CA32574E8DC}"/>
              </a:ext>
            </a:extLst>
          </p:cNvPr>
          <p:cNvSpPr txBox="1"/>
          <p:nvPr/>
        </p:nvSpPr>
        <p:spPr>
          <a:xfrm>
            <a:off x="6385303" y="581072"/>
            <a:ext cx="5641382" cy="5695855"/>
          </a:xfrm>
          <a:prstGeom prst="rect">
            <a:avLst/>
          </a:prstGeom>
          <a:solidFill>
            <a:schemeClr val="bg2">
              <a:lumMod val="50000"/>
            </a:schemeClr>
          </a:solidFill>
        </p:spPr>
        <p:txBody>
          <a:bodyPr wrap="square">
            <a:spAutoFit/>
          </a:bodyPr>
          <a:lstStyle/>
          <a:p>
            <a:pPr algn="just">
              <a:lnSpc>
                <a:spcPct val="150000"/>
              </a:lnSpc>
              <a:spcAft>
                <a:spcPts val="800"/>
              </a:spcAft>
            </a:pPr>
            <a:r>
              <a:rPr lang="az-Latn-AZ" sz="1600" kern="100" dirty="0">
                <a:effectLst/>
                <a:latin typeface="Arial" panose="020B0604020202020204" pitchFamily="34" charset="0"/>
                <a:ea typeface="Calibri" panose="020F0502020204030204" pitchFamily="34" charset="0"/>
                <a:cs typeface="Times New Roman" panose="02020603050405020304" pitchFamily="18" charset="0"/>
              </a:rPr>
              <a:t>Hava nəqliyyatı - Ən sürətlə inkişaf edən nəqliyyat növlərindən biri  hesab olunur. Yalnız Birinci Dünya Müharibəsindən sonra aviasiyadan sərnişinlərin və yüklərin daşınması üçün istifadə olunmağa başlandı. Dünyada 1937-ci ildə 4 milyon insan hava nəqliyyatı ilə daşındığı halda, 21-ci əsrin əvvəllərində 2,2 milyard insan hava yolu ilə daşınırdı.</a:t>
            </a:r>
          </a:p>
          <a:p>
            <a:pPr algn="just">
              <a:lnSpc>
                <a:spcPct val="150000"/>
              </a:lnSpc>
              <a:spcAft>
                <a:spcPts val="800"/>
              </a:spcAft>
            </a:pPr>
            <a:r>
              <a:rPr lang="az-Latn-AZ" sz="1600" kern="100" dirty="0">
                <a:effectLst/>
                <a:latin typeface="Arial" panose="020B0604020202020204" pitchFamily="34" charset="0"/>
                <a:ea typeface="Calibri" panose="020F0502020204030204" pitchFamily="34" charset="0"/>
                <a:cs typeface="Times New Roman" panose="02020603050405020304" pitchFamily="18" charset="0"/>
              </a:rPr>
              <a:t>Sərnişinlərin və dəyərli yüklərin lazım olan məntəqəyə ən qısa vaxtda çatdırılması hava nəqliyyatının üstün cəhətlərindən biri kimi qiymətləndirilir. İstifadə olunan təyyarələrin müxtəlif texnoloji xüsusiyyətləri müxtəlif yüksəkliklərdə hava xətləri şəbəkəsini yaratmağa imkan vermişdir. Hal hazırkı dövürdə  hava xətləri şəbəkəsi 10 milyon km məsafəni əhatə edir.</a:t>
            </a: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800"/>
              </a:spcAft>
            </a:pP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71790917"/>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95913DF-890F-D6FB-BD1F-530D35397607}"/>
              </a:ext>
            </a:extLst>
          </p:cNvPr>
          <p:cNvSpPr txBox="1"/>
          <p:nvPr/>
        </p:nvSpPr>
        <p:spPr>
          <a:xfrm>
            <a:off x="6358891" y="1093601"/>
            <a:ext cx="5080634" cy="3495674"/>
          </a:xfrm>
          <a:prstGeom prst="rect">
            <a:avLst/>
          </a:prstGeom>
        </p:spPr>
        <p:txBody>
          <a:bodyPr vert="horz" lIns="91440" tIns="45720" rIns="91440" bIns="45720" rtlCol="0" anchor="b">
            <a:normAutofit/>
          </a:bodyPr>
          <a:lstStyle/>
          <a:p>
            <a:pPr algn="ctr" defTabSz="914400">
              <a:lnSpc>
                <a:spcPct val="90000"/>
              </a:lnSpc>
              <a:spcBef>
                <a:spcPct val="0"/>
              </a:spcBef>
              <a:spcAft>
                <a:spcPts val="800"/>
              </a:spcAft>
            </a:pPr>
            <a:r>
              <a:rPr lang="az-Latn-AZ" sz="3000" b="1" cap="all" dirty="0">
                <a:effectLst>
                  <a:outerShdw blurRad="50800" dist="63500" dir="2700000" algn="tl" rotWithShape="0">
                    <a:srgbClr val="000000">
                      <a:alpha val="48000"/>
                    </a:srgbClr>
                  </a:outerShdw>
                </a:effectLst>
                <a:latin typeface="+mj-lt"/>
                <a:ea typeface="+mj-ea"/>
                <a:cs typeface="+mj-cs"/>
              </a:rPr>
              <a:t>Hava nəqliyyatı ilə sərnişin daşınmasının regionlar  üzrə paylanması cədvəldə  olduğu kimidir</a:t>
            </a:r>
            <a:r>
              <a:rPr lang="en-US" sz="3000" b="1" cap="all" dirty="0">
                <a:effectLst>
                  <a:outerShdw blurRad="50800" dist="63500" dir="2700000" algn="tl" rotWithShape="0">
                    <a:srgbClr val="000000">
                      <a:alpha val="48000"/>
                    </a:srgbClr>
                  </a:outerShdw>
                </a:effectLst>
                <a:latin typeface="+mj-lt"/>
                <a:ea typeface="+mj-ea"/>
                <a:cs typeface="+mj-cs"/>
              </a:rPr>
              <a:t>.</a:t>
            </a:r>
          </a:p>
        </p:txBody>
      </p:sp>
      <p:sp>
        <p:nvSpPr>
          <p:cNvPr id="15" name="Rectangle 10">
            <a:extLst>
              <a:ext uri="{FF2B5EF4-FFF2-40B4-BE49-F238E27FC236}">
                <a16:creationId xmlns:a16="http://schemas.microsoft.com/office/drawing/2014/main" id="{BF5F570F-0F0D-46AD-92A3-FF84805A8C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2475" y="733425"/>
            <a:ext cx="5229225" cy="5391150"/>
          </a:xfrm>
          <a:prstGeom prst="rect">
            <a:avLst/>
          </a:prstGeom>
          <a:solidFill>
            <a:schemeClr val="tx1"/>
          </a:solidFill>
          <a:ln w="190500" cap="sq">
            <a:solidFill>
              <a:srgbClr val="FFFFFF"/>
            </a:solidFill>
            <a:miter lim="800000"/>
          </a:ln>
          <a:effectLst>
            <a:outerShdw blurRad="54991" dist="17780" dir="5400000" algn="ctr" rotWithShape="0">
              <a:schemeClr val="bg1">
                <a:alpha val="40000"/>
              </a:schemeClr>
            </a:outerShdw>
          </a:effectLst>
          <a:scene3d>
            <a:camera prst="orthographicFront"/>
            <a:lightRig rig="twoPt" dir="t">
              <a:rot lat="0" lon="0" rev="7200000"/>
            </a:lightRig>
          </a:scene3d>
          <a:sp3d>
            <a:bevelT w="25400" h="19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2">
            <a:extLst>
              <a:ext uri="{FF2B5EF4-FFF2-40B4-BE49-F238E27FC236}">
                <a16:creationId xmlns:a16="http://schemas.microsoft.com/office/drawing/2014/main" id="{E7A8DF50-E6A1-4A49-865A-46BA0506DF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2496" y="799817"/>
            <a:ext cx="5109182" cy="5258367"/>
          </a:xfrm>
          <a:prstGeom prst="rect">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Table 5">
            <a:extLst>
              <a:ext uri="{FF2B5EF4-FFF2-40B4-BE49-F238E27FC236}">
                <a16:creationId xmlns:a16="http://schemas.microsoft.com/office/drawing/2014/main" id="{DC1246D0-552E-D826-26B9-22022A5B5868}"/>
              </a:ext>
            </a:extLst>
          </p:cNvPr>
          <p:cNvGraphicFramePr>
            <a:graphicFrameLocks noGrp="1"/>
          </p:cNvGraphicFramePr>
          <p:nvPr>
            <p:extLst>
              <p:ext uri="{D42A27DB-BD31-4B8C-83A1-F6EECF244321}">
                <p14:modId xmlns:p14="http://schemas.microsoft.com/office/powerpoint/2010/main" val="752129686"/>
              </p:ext>
            </p:extLst>
          </p:nvPr>
        </p:nvGraphicFramePr>
        <p:xfrm>
          <a:off x="1141857" y="1949200"/>
          <a:ext cx="4450461" cy="3312197"/>
        </p:xfrm>
        <a:graphic>
          <a:graphicData uri="http://schemas.openxmlformats.org/drawingml/2006/table">
            <a:tbl>
              <a:tblPr firstRow="1" firstCol="1" bandRow="1">
                <a:tableStyleId>{5C22544A-7EE6-4342-B048-85BDC9FD1C3A}</a:tableStyleId>
              </a:tblPr>
              <a:tblGrid>
                <a:gridCol w="1853289">
                  <a:extLst>
                    <a:ext uri="{9D8B030D-6E8A-4147-A177-3AD203B41FA5}">
                      <a16:colId xmlns:a16="http://schemas.microsoft.com/office/drawing/2014/main" val="81632888"/>
                    </a:ext>
                  </a:extLst>
                </a:gridCol>
                <a:gridCol w="2597172">
                  <a:extLst>
                    <a:ext uri="{9D8B030D-6E8A-4147-A177-3AD203B41FA5}">
                      <a16:colId xmlns:a16="http://schemas.microsoft.com/office/drawing/2014/main" val="1146552323"/>
                    </a:ext>
                  </a:extLst>
                </a:gridCol>
              </a:tblGrid>
              <a:tr h="660886">
                <a:tc>
                  <a:txBody>
                    <a:bodyPr/>
                    <a:lstStyle/>
                    <a:p>
                      <a:pPr>
                        <a:lnSpc>
                          <a:spcPct val="150000"/>
                        </a:lnSpc>
                        <a:spcAft>
                          <a:spcPts val="800"/>
                        </a:spcAft>
                      </a:pPr>
                      <a:r>
                        <a:rPr lang="az-Latn-AZ" sz="1700" kern="100">
                          <a:effectLst/>
                        </a:rPr>
                        <a:t>           </a:t>
                      </a:r>
                      <a:r>
                        <a:rPr lang="az-Latn-AZ" sz="1400" kern="100">
                          <a:effectLst/>
                        </a:rPr>
                        <a:t>  Regionlar </a:t>
                      </a:r>
                      <a:endParaRPr lang="en-US" sz="1300" kern="100">
                        <a:effectLst/>
                        <a:latin typeface="Calibri" panose="020F0502020204030204" pitchFamily="34" charset="0"/>
                        <a:ea typeface="Calibri" panose="020F0502020204030204" pitchFamily="34" charset="0"/>
                        <a:cs typeface="Times New Roman" panose="02020603050405020304" pitchFamily="18" charset="0"/>
                      </a:endParaRPr>
                    </a:p>
                  </a:txBody>
                  <a:tcPr marL="81563" marR="81563" marT="0" marB="0"/>
                </a:tc>
                <a:tc>
                  <a:txBody>
                    <a:bodyPr/>
                    <a:lstStyle/>
                    <a:p>
                      <a:pPr algn="just">
                        <a:lnSpc>
                          <a:spcPct val="150000"/>
                        </a:lnSpc>
                        <a:spcAft>
                          <a:spcPts val="800"/>
                        </a:spcAft>
                      </a:pPr>
                      <a:r>
                        <a:rPr lang="az-Latn-AZ" sz="1400" kern="100">
                          <a:effectLst/>
                        </a:rPr>
                        <a:t>Sərnişin daşınmalarının xüsusi çəkisi %-lə</a:t>
                      </a:r>
                      <a:endParaRPr lang="en-US" sz="1300" kern="100">
                        <a:effectLst/>
                        <a:latin typeface="Calibri" panose="020F0502020204030204" pitchFamily="34" charset="0"/>
                        <a:ea typeface="Calibri" panose="020F0502020204030204" pitchFamily="34" charset="0"/>
                        <a:cs typeface="Times New Roman" panose="02020603050405020304" pitchFamily="18" charset="0"/>
                      </a:endParaRPr>
                    </a:p>
                  </a:txBody>
                  <a:tcPr marL="81563" marR="81563" marT="0" marB="0"/>
                </a:tc>
                <a:extLst>
                  <a:ext uri="{0D108BD9-81ED-4DB2-BD59-A6C34878D82A}">
                    <a16:rowId xmlns:a16="http://schemas.microsoft.com/office/drawing/2014/main" val="1534636297"/>
                  </a:ext>
                </a:extLst>
              </a:tr>
              <a:tr h="383120">
                <a:tc>
                  <a:txBody>
                    <a:bodyPr/>
                    <a:lstStyle/>
                    <a:p>
                      <a:pPr algn="just">
                        <a:lnSpc>
                          <a:spcPct val="150000"/>
                        </a:lnSpc>
                        <a:spcAft>
                          <a:spcPts val="800"/>
                        </a:spcAft>
                      </a:pPr>
                      <a:r>
                        <a:rPr lang="az-Latn-AZ" sz="1700" kern="100">
                          <a:effectLst/>
                        </a:rPr>
                        <a:t>Şimali Amerika </a:t>
                      </a:r>
                      <a:endParaRPr lang="en-US" sz="1300" kern="100">
                        <a:effectLst/>
                        <a:latin typeface="Calibri" panose="020F0502020204030204" pitchFamily="34" charset="0"/>
                        <a:ea typeface="Calibri" panose="020F0502020204030204" pitchFamily="34" charset="0"/>
                        <a:cs typeface="Times New Roman" panose="02020603050405020304" pitchFamily="18" charset="0"/>
                      </a:endParaRPr>
                    </a:p>
                  </a:txBody>
                  <a:tcPr marL="81563" marR="81563" marT="0" marB="0"/>
                </a:tc>
                <a:tc>
                  <a:txBody>
                    <a:bodyPr/>
                    <a:lstStyle/>
                    <a:p>
                      <a:pPr algn="just">
                        <a:lnSpc>
                          <a:spcPct val="150000"/>
                        </a:lnSpc>
                        <a:spcAft>
                          <a:spcPts val="800"/>
                        </a:spcAft>
                      </a:pPr>
                      <a:r>
                        <a:rPr lang="az-Latn-AZ" sz="1700" kern="100">
                          <a:effectLst/>
                        </a:rPr>
                        <a:t>45</a:t>
                      </a:r>
                      <a:endParaRPr lang="en-US" sz="1300" kern="100">
                        <a:effectLst/>
                        <a:latin typeface="Calibri" panose="020F0502020204030204" pitchFamily="34" charset="0"/>
                        <a:ea typeface="Calibri" panose="020F0502020204030204" pitchFamily="34" charset="0"/>
                        <a:cs typeface="Times New Roman" panose="02020603050405020304" pitchFamily="18" charset="0"/>
                      </a:endParaRPr>
                    </a:p>
                  </a:txBody>
                  <a:tcPr marL="81563" marR="81563" marT="0" marB="0"/>
                </a:tc>
                <a:extLst>
                  <a:ext uri="{0D108BD9-81ED-4DB2-BD59-A6C34878D82A}">
                    <a16:rowId xmlns:a16="http://schemas.microsoft.com/office/drawing/2014/main" val="349651125"/>
                  </a:ext>
                </a:extLst>
              </a:tr>
              <a:tr h="383120">
                <a:tc>
                  <a:txBody>
                    <a:bodyPr/>
                    <a:lstStyle/>
                    <a:p>
                      <a:pPr algn="just">
                        <a:lnSpc>
                          <a:spcPct val="150000"/>
                        </a:lnSpc>
                        <a:spcAft>
                          <a:spcPts val="800"/>
                        </a:spcAft>
                      </a:pPr>
                      <a:r>
                        <a:rPr lang="az-Latn-AZ" sz="1700" kern="100">
                          <a:effectLst/>
                        </a:rPr>
                        <a:t>Asiya</a:t>
                      </a:r>
                      <a:endParaRPr lang="en-US" sz="1300" kern="100">
                        <a:effectLst/>
                        <a:latin typeface="Calibri" panose="020F0502020204030204" pitchFamily="34" charset="0"/>
                        <a:ea typeface="Calibri" panose="020F0502020204030204" pitchFamily="34" charset="0"/>
                        <a:cs typeface="Times New Roman" panose="02020603050405020304" pitchFamily="18" charset="0"/>
                      </a:endParaRPr>
                    </a:p>
                  </a:txBody>
                  <a:tcPr marL="81563" marR="81563" marT="0" marB="0"/>
                </a:tc>
                <a:tc>
                  <a:txBody>
                    <a:bodyPr/>
                    <a:lstStyle/>
                    <a:p>
                      <a:pPr algn="just">
                        <a:lnSpc>
                          <a:spcPct val="150000"/>
                        </a:lnSpc>
                        <a:spcAft>
                          <a:spcPts val="800"/>
                        </a:spcAft>
                      </a:pPr>
                      <a:r>
                        <a:rPr lang="az-Latn-AZ" sz="1700" kern="100">
                          <a:effectLst/>
                        </a:rPr>
                        <a:t>15</a:t>
                      </a:r>
                      <a:endParaRPr lang="en-US" sz="1300" kern="100">
                        <a:effectLst/>
                        <a:latin typeface="Calibri" panose="020F0502020204030204" pitchFamily="34" charset="0"/>
                        <a:ea typeface="Calibri" panose="020F0502020204030204" pitchFamily="34" charset="0"/>
                        <a:cs typeface="Times New Roman" panose="02020603050405020304" pitchFamily="18" charset="0"/>
                      </a:endParaRPr>
                    </a:p>
                  </a:txBody>
                  <a:tcPr marL="81563" marR="81563" marT="0" marB="0"/>
                </a:tc>
                <a:extLst>
                  <a:ext uri="{0D108BD9-81ED-4DB2-BD59-A6C34878D82A}">
                    <a16:rowId xmlns:a16="http://schemas.microsoft.com/office/drawing/2014/main" val="1032414444"/>
                  </a:ext>
                </a:extLst>
              </a:tr>
              <a:tr h="383120">
                <a:tc>
                  <a:txBody>
                    <a:bodyPr/>
                    <a:lstStyle/>
                    <a:p>
                      <a:pPr algn="just">
                        <a:lnSpc>
                          <a:spcPct val="150000"/>
                        </a:lnSpc>
                        <a:spcAft>
                          <a:spcPts val="800"/>
                        </a:spcAft>
                      </a:pPr>
                      <a:r>
                        <a:rPr lang="az-Latn-AZ" sz="1700" kern="100">
                          <a:effectLst/>
                        </a:rPr>
                        <a:t>Qərbi Avropa </a:t>
                      </a:r>
                      <a:endParaRPr lang="en-US" sz="1300" kern="100">
                        <a:effectLst/>
                        <a:latin typeface="Calibri" panose="020F0502020204030204" pitchFamily="34" charset="0"/>
                        <a:ea typeface="Calibri" panose="020F0502020204030204" pitchFamily="34" charset="0"/>
                        <a:cs typeface="Times New Roman" panose="02020603050405020304" pitchFamily="18" charset="0"/>
                      </a:endParaRPr>
                    </a:p>
                  </a:txBody>
                  <a:tcPr marL="81563" marR="81563" marT="0" marB="0"/>
                </a:tc>
                <a:tc>
                  <a:txBody>
                    <a:bodyPr/>
                    <a:lstStyle/>
                    <a:p>
                      <a:pPr algn="just">
                        <a:lnSpc>
                          <a:spcPct val="150000"/>
                        </a:lnSpc>
                        <a:spcAft>
                          <a:spcPts val="800"/>
                        </a:spcAft>
                      </a:pPr>
                      <a:r>
                        <a:rPr lang="az-Latn-AZ" sz="1700" kern="100">
                          <a:effectLst/>
                        </a:rPr>
                        <a:t>20</a:t>
                      </a:r>
                      <a:endParaRPr lang="en-US" sz="1300" kern="100">
                        <a:effectLst/>
                        <a:latin typeface="Calibri" panose="020F0502020204030204" pitchFamily="34" charset="0"/>
                        <a:ea typeface="Calibri" panose="020F0502020204030204" pitchFamily="34" charset="0"/>
                        <a:cs typeface="Times New Roman" panose="02020603050405020304" pitchFamily="18" charset="0"/>
                      </a:endParaRPr>
                    </a:p>
                  </a:txBody>
                  <a:tcPr marL="81563" marR="81563" marT="0" marB="0"/>
                </a:tc>
                <a:extLst>
                  <a:ext uri="{0D108BD9-81ED-4DB2-BD59-A6C34878D82A}">
                    <a16:rowId xmlns:a16="http://schemas.microsoft.com/office/drawing/2014/main" val="3708150304"/>
                  </a:ext>
                </a:extLst>
              </a:tr>
              <a:tr h="383120">
                <a:tc>
                  <a:txBody>
                    <a:bodyPr/>
                    <a:lstStyle/>
                    <a:p>
                      <a:pPr algn="just">
                        <a:lnSpc>
                          <a:spcPct val="150000"/>
                        </a:lnSpc>
                        <a:spcAft>
                          <a:spcPts val="800"/>
                        </a:spcAft>
                      </a:pPr>
                      <a:r>
                        <a:rPr lang="az-Latn-AZ" sz="1700" kern="100">
                          <a:effectLst/>
                        </a:rPr>
                        <a:t>Şərqi Avropa </a:t>
                      </a:r>
                      <a:endParaRPr lang="en-US" sz="1300" kern="100">
                        <a:effectLst/>
                        <a:latin typeface="Calibri" panose="020F0502020204030204" pitchFamily="34" charset="0"/>
                        <a:ea typeface="Calibri" panose="020F0502020204030204" pitchFamily="34" charset="0"/>
                        <a:cs typeface="Times New Roman" panose="02020603050405020304" pitchFamily="18" charset="0"/>
                      </a:endParaRPr>
                    </a:p>
                  </a:txBody>
                  <a:tcPr marL="81563" marR="81563" marT="0" marB="0"/>
                </a:tc>
                <a:tc>
                  <a:txBody>
                    <a:bodyPr/>
                    <a:lstStyle/>
                    <a:p>
                      <a:pPr algn="just">
                        <a:lnSpc>
                          <a:spcPct val="150000"/>
                        </a:lnSpc>
                        <a:spcAft>
                          <a:spcPts val="800"/>
                        </a:spcAft>
                      </a:pPr>
                      <a:r>
                        <a:rPr lang="az-Latn-AZ" sz="1700" kern="100">
                          <a:effectLst/>
                        </a:rPr>
                        <a:t>6-7</a:t>
                      </a:r>
                      <a:endParaRPr lang="en-US" sz="1300" kern="100">
                        <a:effectLst/>
                        <a:latin typeface="Calibri" panose="020F0502020204030204" pitchFamily="34" charset="0"/>
                        <a:ea typeface="Calibri" panose="020F0502020204030204" pitchFamily="34" charset="0"/>
                        <a:cs typeface="Times New Roman" panose="02020603050405020304" pitchFamily="18" charset="0"/>
                      </a:endParaRPr>
                    </a:p>
                  </a:txBody>
                  <a:tcPr marL="81563" marR="81563" marT="0" marB="0"/>
                </a:tc>
                <a:extLst>
                  <a:ext uri="{0D108BD9-81ED-4DB2-BD59-A6C34878D82A}">
                    <a16:rowId xmlns:a16="http://schemas.microsoft.com/office/drawing/2014/main" val="587690697"/>
                  </a:ext>
                </a:extLst>
              </a:tr>
              <a:tr h="383120">
                <a:tc>
                  <a:txBody>
                    <a:bodyPr/>
                    <a:lstStyle/>
                    <a:p>
                      <a:pPr algn="just">
                        <a:lnSpc>
                          <a:spcPct val="150000"/>
                        </a:lnSpc>
                        <a:spcAft>
                          <a:spcPts val="800"/>
                        </a:spcAft>
                      </a:pPr>
                      <a:r>
                        <a:rPr lang="az-Latn-AZ" sz="1700" kern="100">
                          <a:effectLst/>
                        </a:rPr>
                        <a:t>Cənubi Amerika</a:t>
                      </a:r>
                      <a:endParaRPr lang="en-US" sz="1300" kern="100">
                        <a:effectLst/>
                        <a:latin typeface="Calibri" panose="020F0502020204030204" pitchFamily="34" charset="0"/>
                        <a:ea typeface="Calibri" panose="020F0502020204030204" pitchFamily="34" charset="0"/>
                        <a:cs typeface="Times New Roman" panose="02020603050405020304" pitchFamily="18" charset="0"/>
                      </a:endParaRPr>
                    </a:p>
                  </a:txBody>
                  <a:tcPr marL="81563" marR="81563" marT="0" marB="0"/>
                </a:tc>
                <a:tc>
                  <a:txBody>
                    <a:bodyPr/>
                    <a:lstStyle/>
                    <a:p>
                      <a:pPr algn="just">
                        <a:lnSpc>
                          <a:spcPct val="150000"/>
                        </a:lnSpc>
                        <a:spcAft>
                          <a:spcPts val="800"/>
                        </a:spcAft>
                      </a:pPr>
                      <a:r>
                        <a:rPr lang="az-Latn-AZ" sz="1700" kern="100">
                          <a:effectLst/>
                        </a:rPr>
                        <a:t>4-5</a:t>
                      </a:r>
                      <a:endParaRPr lang="en-US" sz="1300" kern="100">
                        <a:effectLst/>
                        <a:latin typeface="Calibri" panose="020F0502020204030204" pitchFamily="34" charset="0"/>
                        <a:ea typeface="Calibri" panose="020F0502020204030204" pitchFamily="34" charset="0"/>
                        <a:cs typeface="Times New Roman" panose="02020603050405020304" pitchFamily="18" charset="0"/>
                      </a:endParaRPr>
                    </a:p>
                  </a:txBody>
                  <a:tcPr marL="81563" marR="81563" marT="0" marB="0"/>
                </a:tc>
                <a:extLst>
                  <a:ext uri="{0D108BD9-81ED-4DB2-BD59-A6C34878D82A}">
                    <a16:rowId xmlns:a16="http://schemas.microsoft.com/office/drawing/2014/main" val="2512971081"/>
                  </a:ext>
                </a:extLst>
              </a:tr>
              <a:tr h="383120">
                <a:tc>
                  <a:txBody>
                    <a:bodyPr/>
                    <a:lstStyle/>
                    <a:p>
                      <a:pPr algn="just">
                        <a:lnSpc>
                          <a:spcPct val="150000"/>
                        </a:lnSpc>
                        <a:spcAft>
                          <a:spcPts val="800"/>
                        </a:spcAft>
                      </a:pPr>
                      <a:r>
                        <a:rPr lang="az-Latn-AZ" sz="1700" kern="100">
                          <a:effectLst/>
                        </a:rPr>
                        <a:t>Afrika </a:t>
                      </a:r>
                      <a:endParaRPr lang="en-US" sz="1300" kern="100">
                        <a:effectLst/>
                        <a:latin typeface="Calibri" panose="020F0502020204030204" pitchFamily="34" charset="0"/>
                        <a:ea typeface="Calibri" panose="020F0502020204030204" pitchFamily="34" charset="0"/>
                        <a:cs typeface="Times New Roman" panose="02020603050405020304" pitchFamily="18" charset="0"/>
                      </a:endParaRPr>
                    </a:p>
                  </a:txBody>
                  <a:tcPr marL="81563" marR="81563" marT="0" marB="0"/>
                </a:tc>
                <a:tc>
                  <a:txBody>
                    <a:bodyPr/>
                    <a:lstStyle/>
                    <a:p>
                      <a:pPr algn="just">
                        <a:lnSpc>
                          <a:spcPct val="150000"/>
                        </a:lnSpc>
                        <a:spcAft>
                          <a:spcPts val="800"/>
                        </a:spcAft>
                      </a:pPr>
                      <a:r>
                        <a:rPr lang="az-Latn-AZ" sz="1700" kern="100">
                          <a:effectLst/>
                        </a:rPr>
                        <a:t>3</a:t>
                      </a:r>
                      <a:endParaRPr lang="en-US" sz="1300" kern="100">
                        <a:effectLst/>
                        <a:latin typeface="Calibri" panose="020F0502020204030204" pitchFamily="34" charset="0"/>
                        <a:ea typeface="Calibri" panose="020F0502020204030204" pitchFamily="34" charset="0"/>
                        <a:cs typeface="Times New Roman" panose="02020603050405020304" pitchFamily="18" charset="0"/>
                      </a:endParaRPr>
                    </a:p>
                  </a:txBody>
                  <a:tcPr marL="81563" marR="81563" marT="0" marB="0"/>
                </a:tc>
                <a:extLst>
                  <a:ext uri="{0D108BD9-81ED-4DB2-BD59-A6C34878D82A}">
                    <a16:rowId xmlns:a16="http://schemas.microsoft.com/office/drawing/2014/main" val="3699521166"/>
                  </a:ext>
                </a:extLst>
              </a:tr>
            </a:tbl>
          </a:graphicData>
        </a:graphic>
      </p:graphicFrame>
    </p:spTree>
    <p:extLst>
      <p:ext uri="{BB962C8B-B14F-4D97-AF65-F5344CB8AC3E}">
        <p14:creationId xmlns:p14="http://schemas.microsoft.com/office/powerpoint/2010/main" val="4001608842"/>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F3E69FD-3D3A-1210-D865-2F74ADAF8385}"/>
              </a:ext>
            </a:extLst>
          </p:cNvPr>
          <p:cNvSpPr txBox="1"/>
          <p:nvPr/>
        </p:nvSpPr>
        <p:spPr>
          <a:xfrm>
            <a:off x="0" y="0"/>
            <a:ext cx="12191999" cy="6494085"/>
          </a:xfrm>
          <a:prstGeom prst="rect">
            <a:avLst/>
          </a:prstGeom>
          <a:noFill/>
        </p:spPr>
        <p:txBody>
          <a:bodyPr wrap="square" rtlCol="0">
            <a:spAutoFit/>
          </a:bodyPr>
          <a:lstStyle/>
          <a:p>
            <a:pPr algn="ctr"/>
            <a:r>
              <a:rPr lang="az-Latn-AZ" sz="1600" dirty="0"/>
              <a:t>Mündəricat</a:t>
            </a:r>
          </a:p>
          <a:p>
            <a:r>
              <a:rPr lang="az-Latn-AZ" sz="1600" b="1" dirty="0"/>
              <a:t>Giriş</a:t>
            </a:r>
            <a:r>
              <a:rPr lang="az-Latn-AZ" sz="1600" dirty="0"/>
              <a:t>........................................................................................................................................................................3</a:t>
            </a:r>
          </a:p>
          <a:p>
            <a:endParaRPr lang="az-Latn-AZ" sz="1600" dirty="0"/>
          </a:p>
          <a:p>
            <a:r>
              <a:rPr lang="en-US" sz="1600" b="1" dirty="0"/>
              <a:t>I F</a:t>
            </a:r>
            <a:r>
              <a:rPr lang="az-Latn-AZ" sz="1600" b="1" dirty="0"/>
              <a:t>əsil. Nəqliyyat Logistika Xidmətləri və onların beynəlxalq iqtisadi münasibətlərin formalaşmasında rolu</a:t>
            </a:r>
          </a:p>
          <a:p>
            <a:endParaRPr lang="az-Latn-AZ" sz="1600" dirty="0"/>
          </a:p>
          <a:p>
            <a:r>
              <a:rPr lang="az-Latn-AZ" sz="1600" b="1" dirty="0"/>
              <a:t>1.1</a:t>
            </a:r>
            <a:r>
              <a:rPr lang="az-Latn-AZ" sz="1600" dirty="0"/>
              <a:t> Logistika Xidmətlərinin mahiyyəti, məzmunu və inkişaf mərhələləri.............................................................................................5</a:t>
            </a:r>
          </a:p>
          <a:p>
            <a:endParaRPr lang="az-Latn-AZ" sz="1600" dirty="0"/>
          </a:p>
          <a:p>
            <a:r>
              <a:rPr lang="az-Latn-AZ" sz="1600" b="1" dirty="0"/>
              <a:t>1.2</a:t>
            </a:r>
            <a:r>
              <a:rPr lang="az-Latn-AZ" sz="1600" dirty="0"/>
              <a:t> Azərbaycan Respublikasının Nəqliyyat və logistika xidmətləlrində iqtisadi amillərin strateji baxımdan formalaşması.................</a:t>
            </a:r>
          </a:p>
          <a:p>
            <a:endParaRPr lang="az-Latn-AZ" sz="1600" dirty="0"/>
          </a:p>
          <a:p>
            <a:r>
              <a:rPr lang="az-Latn-AZ" sz="1600" b="1" dirty="0"/>
              <a:t>1.3</a:t>
            </a:r>
            <a:r>
              <a:rPr lang="az-Latn-AZ" sz="1600" dirty="0"/>
              <a:t> Müasir Transmilli şirkətlərin formalaşmasında nəqliyyat sisteminin rolu....................................................................................</a:t>
            </a:r>
          </a:p>
          <a:p>
            <a:endParaRPr lang="az-Latn-AZ" sz="1600" dirty="0"/>
          </a:p>
          <a:p>
            <a:r>
              <a:rPr lang="en-US" sz="1600" b="1" dirty="0"/>
              <a:t>II </a:t>
            </a:r>
            <a:r>
              <a:rPr lang="az-Latn-AZ" sz="1600" b="1" dirty="0"/>
              <a:t>Fəsil. Azərbaycan Respublikasının nəqliyyat logistika sisteminin təşəküllü qaununauyğunluqları və xüsusuiyyətləri</a:t>
            </a:r>
          </a:p>
          <a:p>
            <a:endParaRPr lang="az-Latn-AZ" sz="1600" dirty="0"/>
          </a:p>
          <a:p>
            <a:r>
              <a:rPr lang="az-Latn-AZ" sz="1600" dirty="0"/>
              <a:t>2.1 Vahid Nəqliyyat sistemi elementlərinin təhlili...................................................................................................................</a:t>
            </a:r>
          </a:p>
          <a:p>
            <a:endParaRPr lang="az-Latn-AZ" sz="1600" dirty="0"/>
          </a:p>
          <a:p>
            <a:r>
              <a:rPr lang="az-Latn-AZ" sz="1600" dirty="0"/>
              <a:t>2.2 Ölkədə yükdaşıma və logistika sahəsi üzrə qabaqcıl şirkətlərin fəaliyyətinin təhlili ( 166 yükdaşıma xidmətinin timsalında).......</a:t>
            </a:r>
          </a:p>
          <a:p>
            <a:endParaRPr lang="az-Latn-AZ" sz="1600" dirty="0"/>
          </a:p>
          <a:p>
            <a:r>
              <a:rPr lang="az-Latn-AZ" sz="1600" dirty="0"/>
              <a:t>2.3 Abşeron logistika mərkəzinin Respublikanın iqtisadi inkişafında rolu........................................................................................ </a:t>
            </a:r>
          </a:p>
          <a:p>
            <a:endParaRPr lang="az-Latn-AZ" sz="1600" dirty="0"/>
          </a:p>
          <a:p>
            <a:r>
              <a:rPr lang="en-US" sz="1600" b="1" dirty="0"/>
              <a:t>III </a:t>
            </a:r>
            <a:r>
              <a:rPr lang="az-Latn-AZ" sz="1600" b="1" dirty="0"/>
              <a:t>Fəsil.  Nəqliyyat logistika xidmətlərinin tənzimlənməsi və dünya təcrübəsindən istifadə</a:t>
            </a:r>
          </a:p>
          <a:p>
            <a:endParaRPr lang="az-Latn-AZ" sz="1600" dirty="0"/>
          </a:p>
          <a:p>
            <a:r>
              <a:rPr lang="az-Latn-AZ" sz="1600" dirty="0"/>
              <a:t>3.1 Nəqliyyat müəssələrinin işinin planlaşdırılmasının əsas prisinpiləri və metodları..........................................................................</a:t>
            </a:r>
          </a:p>
          <a:p>
            <a:endParaRPr lang="az-Latn-AZ" sz="1600" dirty="0"/>
          </a:p>
          <a:p>
            <a:r>
              <a:rPr lang="az-Latn-AZ" sz="1600" dirty="0"/>
              <a:t>3.2 Nəqliyyat logistika sahələrində dünya təcrübəsindən istifadə imkanları ( FedEx Corporotion timsalında)</a:t>
            </a:r>
          </a:p>
          <a:p>
            <a:endParaRPr lang="az-Latn-AZ" sz="1600" dirty="0"/>
          </a:p>
          <a:p>
            <a:endParaRPr lang="az-Latn-AZ" sz="1600" dirty="0"/>
          </a:p>
        </p:txBody>
      </p:sp>
    </p:spTree>
    <p:extLst>
      <p:ext uri="{BB962C8B-B14F-4D97-AF65-F5344CB8AC3E}">
        <p14:creationId xmlns:p14="http://schemas.microsoft.com/office/powerpoint/2010/main" val="10035401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pic>
        <p:nvPicPr>
          <p:cNvPr id="13314" name="Picture 2" descr="Avtomobil nəqliyyatı ilə beynəlxalq sərnişin və yük daşımalarına buraxılış  Qaydaları - TƏSDİQ EDİLİB - FED.az">
            <a:extLst>
              <a:ext uri="{FF2B5EF4-FFF2-40B4-BE49-F238E27FC236}">
                <a16:creationId xmlns:a16="http://schemas.microsoft.com/office/drawing/2014/main" id="{5320A15B-B237-F7CD-6B5B-D0C25C7AC1FA}"/>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t="13419" b="2626"/>
          <a:stretch/>
        </p:blipFill>
        <p:spPr bwMode="auto">
          <a:xfrm>
            <a:off x="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16E4BBBA-10DD-5640-58EE-51878BD4C6E4}"/>
              </a:ext>
            </a:extLst>
          </p:cNvPr>
          <p:cNvSpPr txBox="1"/>
          <p:nvPr/>
        </p:nvSpPr>
        <p:spPr>
          <a:xfrm>
            <a:off x="158858" y="289679"/>
            <a:ext cx="6207070" cy="3139321"/>
          </a:xfrm>
          <a:prstGeom prst="rect">
            <a:avLst/>
          </a:prstGeom>
          <a:solidFill>
            <a:schemeClr val="bg2">
              <a:lumMod val="50000"/>
            </a:schemeClr>
          </a:solidFill>
        </p:spPr>
        <p:txBody>
          <a:bodyPr wrap="square">
            <a:spAutoFit/>
          </a:bodyPr>
          <a:lstStyle/>
          <a:p>
            <a:r>
              <a:rPr lang="az-Latn-AZ" sz="1800" dirty="0">
                <a:effectLst/>
                <a:latin typeface="Arial" panose="020B0604020202020204" pitchFamily="34" charset="0"/>
                <a:ea typeface="Calibri" panose="020F0502020204030204" pitchFamily="34" charset="0"/>
              </a:rPr>
              <a:t>Avtomobil nəqliyyatı- Yerin səthi ilə hərəkət üçün nəzərdə tutulan nəqliyyat vasitəsidir. Avtomobillərin tez və rahat hərəkət etməsi üçün avtomagistrallar və yaxud bərk örtükli (beton) yollar istifadəyə verilir.</a:t>
            </a:r>
          </a:p>
          <a:p>
            <a:endParaRPr lang="az-Latn-AZ" dirty="0">
              <a:latin typeface="Arial" panose="020B0604020202020204" pitchFamily="34" charset="0"/>
            </a:endParaRPr>
          </a:p>
          <a:p>
            <a:r>
              <a:rPr lang="az-Latn-AZ" sz="1800" kern="100" dirty="0">
                <a:solidFill>
                  <a:srgbClr val="202122"/>
                </a:solidFill>
                <a:effectLst/>
                <a:latin typeface="Arial" panose="020B0604020202020204" pitchFamily="34" charset="0"/>
                <a:ea typeface="Calibri" panose="020F0502020204030204" pitchFamily="34" charset="0"/>
                <a:cs typeface="Times New Roman" panose="02020603050405020304" pitchFamily="18" charset="0"/>
              </a:rPr>
              <a:t> </a:t>
            </a:r>
            <a:r>
              <a:rPr lang="az-Latn-AZ" sz="1800" kern="100" dirty="0">
                <a:effectLst/>
                <a:latin typeface="Arial" panose="020B0604020202020204" pitchFamily="34" charset="0"/>
                <a:ea typeface="Calibri" panose="020F0502020204030204" pitchFamily="34" charset="0"/>
                <a:cs typeface="Times New Roman" panose="02020603050405020304" pitchFamily="18" charset="0"/>
              </a:rPr>
              <a:t>Ölkəmizdə avtomobil yollarının ümumi uzunluğu 59,1 min km təşkil edir. İstismarda olan bərk örtüklü avtomobil yolların uzunluğu 29,2 min km-dir, onlardan - 2,800 min km – strateji, 1,690 min km beynəlxalq və 14 min km yerli əhəmiyyət daşıyan yollardır.</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7" name="TextBox 6">
            <a:extLst>
              <a:ext uri="{FF2B5EF4-FFF2-40B4-BE49-F238E27FC236}">
                <a16:creationId xmlns:a16="http://schemas.microsoft.com/office/drawing/2014/main" id="{9F5424AE-B8BF-49E9-33C7-5EB88584F61F}"/>
              </a:ext>
            </a:extLst>
          </p:cNvPr>
          <p:cNvSpPr txBox="1"/>
          <p:nvPr/>
        </p:nvSpPr>
        <p:spPr>
          <a:xfrm>
            <a:off x="5804095" y="3741906"/>
            <a:ext cx="6207070" cy="2826415"/>
          </a:xfrm>
          <a:prstGeom prst="rect">
            <a:avLst/>
          </a:prstGeom>
          <a:solidFill>
            <a:schemeClr val="bg2">
              <a:lumMod val="50000"/>
            </a:schemeClr>
          </a:solidFill>
        </p:spPr>
        <p:txBody>
          <a:bodyPr wrap="square">
            <a:spAutoFit/>
          </a:bodyPr>
          <a:lstStyle/>
          <a:p>
            <a:pPr algn="just">
              <a:lnSpc>
                <a:spcPct val="150000"/>
              </a:lnSpc>
              <a:spcAft>
                <a:spcPts val="800"/>
              </a:spcAft>
            </a:pPr>
            <a:r>
              <a:rPr lang="az-Latn-AZ" sz="1800" kern="100" dirty="0">
                <a:effectLst/>
                <a:latin typeface="Arial" panose="020B0604020202020204" pitchFamily="34" charset="0"/>
                <a:ea typeface="Calibri" panose="020F0502020204030204" pitchFamily="34" charset="0"/>
                <a:cs typeface="Times New Roman" panose="02020603050405020304" pitchFamily="18" charset="0"/>
              </a:rPr>
              <a:t>Boru kəməri - qaz şəkilli və maye, həmçinin bərk yanacaq və digər bərk maddələrin nəql edilməsi üçün nəzərdə tutulan qurğudur.</a:t>
            </a:r>
            <a:endParaRPr lang="en-US" sz="14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az-Latn-AZ" sz="1800" dirty="0">
                <a:effectLst/>
                <a:latin typeface="Arial" panose="020B0604020202020204" pitchFamily="34" charset="0"/>
                <a:ea typeface="Calibri" panose="020F0502020204030204" pitchFamily="34" charset="0"/>
              </a:rPr>
              <a:t>Bu nəqliyyat növü istənilən məsafə üçün əlverişlidir. Odur ki, çıxarılan yanacağın üçdə iki hissəsi, xam neftin 95 % və təbii qazın hamısı boru kəmərləri vasitəsilə nəql edilir. Boru nəqliyyatının əsas xüsusiyyətlərindən biridə nəqliyyat prosesinin fasiləsiz olmasıdır. </a:t>
            </a:r>
            <a:endParaRPr lang="en-US" dirty="0"/>
          </a:p>
        </p:txBody>
      </p:sp>
      <p:pic>
        <p:nvPicPr>
          <p:cNvPr id="13318" name="Picture 6" descr="TAP boru kəməri üzrə qaynaq işləri yekunlaşıb">
            <a:extLst>
              <a:ext uri="{FF2B5EF4-FFF2-40B4-BE49-F238E27FC236}">
                <a16:creationId xmlns:a16="http://schemas.microsoft.com/office/drawing/2014/main" id="{BF3637FD-737C-4AA3-69C3-8C8B43CE27C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0836" y="3741906"/>
            <a:ext cx="4763124" cy="2826415"/>
          </a:xfrm>
          <a:prstGeom prst="rect">
            <a:avLst/>
          </a:prstGeom>
          <a:noFill/>
          <a:extLst>
            <a:ext uri="{909E8E84-426E-40DD-AFC4-6F175D3DCCD1}">
              <a14:hiddenFill xmlns:a14="http://schemas.microsoft.com/office/drawing/2010/main">
                <a:solidFill>
                  <a:srgbClr val="FFFFFF"/>
                </a:solidFill>
              </a14:hiddenFill>
            </a:ext>
          </a:extLst>
        </p:spPr>
      </p:pic>
      <p:pic>
        <p:nvPicPr>
          <p:cNvPr id="13320" name="Picture 8" descr="Azərbaycanda avtomobil nəqliyyatı ilə yük və sərnişin daşımaları azalıb -  &quot;İki sahil&quot;">
            <a:extLst>
              <a:ext uri="{FF2B5EF4-FFF2-40B4-BE49-F238E27FC236}">
                <a16:creationId xmlns:a16="http://schemas.microsoft.com/office/drawing/2014/main" id="{11964724-D7FA-22D5-7850-F3FF1DF2E82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73737" y="289679"/>
            <a:ext cx="5337427" cy="3139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6770046"/>
      </p:ext>
    </p:extLst>
  </p:cSld>
  <p:clrMapOvr>
    <a:masterClrMapping/>
  </p:clrMapOvr>
  <mc:AlternateContent xmlns:mc="http://schemas.openxmlformats.org/markup-compatibility/2006" xmlns:p14="http://schemas.microsoft.com/office/powerpoint/2010/main">
    <mc:Choice Requires="p14">
      <p:transition spd="slow" p14:dur="1500">
        <p14:window/>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DC4128A-C8E4-A00F-EC05-1982E3AF6BF6}"/>
              </a:ext>
            </a:extLst>
          </p:cNvPr>
          <p:cNvSpPr txBox="1"/>
          <p:nvPr/>
        </p:nvSpPr>
        <p:spPr>
          <a:xfrm>
            <a:off x="527265" y="135268"/>
            <a:ext cx="11137469" cy="1709571"/>
          </a:xfrm>
          <a:prstGeom prst="rect">
            <a:avLst/>
          </a:prstGeom>
          <a:noFill/>
        </p:spPr>
        <p:txBody>
          <a:bodyPr wrap="square">
            <a:spAutoFit/>
          </a:bodyPr>
          <a:lstStyle/>
          <a:p>
            <a:pPr algn="just">
              <a:lnSpc>
                <a:spcPct val="150000"/>
              </a:lnSpc>
              <a:spcBef>
                <a:spcPts val="600"/>
              </a:spcBef>
              <a:spcAft>
                <a:spcPts val="800"/>
              </a:spcAft>
            </a:pPr>
            <a:r>
              <a:rPr lang="az-Latn-AZ" sz="1800" kern="100">
                <a:effectLst/>
                <a:latin typeface="Arial" panose="020B0604020202020204" pitchFamily="34" charset="0"/>
                <a:ea typeface="Calibri" panose="020F0502020204030204" pitchFamily="34" charset="0"/>
                <a:cs typeface="Times New Roman" panose="02020603050405020304" pitchFamily="18" charset="0"/>
              </a:rPr>
              <a:t>Ölkəmizdə dünyada olduğu kimi nəqliyyatın hər bir növündən geniş istifadə olunur. Nəqliyyat hər bir ölkənin həm iqtisadiyyatında həmçinin, ölkənin digər sahələrində mühüm rol oynayır. Buna görə də, ölkəmizdə nəqliyyatın inkişafına böyük diqqət göstərilmiş və investisayalar ayrılmışdır. Ölkəmizdə nəqliyyat növləri üzrə illərə görə yük daşınmalarının həcminə və struktukturuna nəzər salaq.</a:t>
            </a:r>
            <a:endParaRPr lang="en-US" sz="1400" kern="1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5" name="Table 4">
            <a:extLst>
              <a:ext uri="{FF2B5EF4-FFF2-40B4-BE49-F238E27FC236}">
                <a16:creationId xmlns:a16="http://schemas.microsoft.com/office/drawing/2014/main" id="{15B3AFD7-A542-17E9-4684-27CC2C816437}"/>
              </a:ext>
            </a:extLst>
          </p:cNvPr>
          <p:cNvGraphicFramePr>
            <a:graphicFrameLocks noGrp="1"/>
          </p:cNvGraphicFramePr>
          <p:nvPr>
            <p:extLst>
              <p:ext uri="{D42A27DB-BD31-4B8C-83A1-F6EECF244321}">
                <p14:modId xmlns:p14="http://schemas.microsoft.com/office/powerpoint/2010/main" val="2619308517"/>
              </p:ext>
            </p:extLst>
          </p:nvPr>
        </p:nvGraphicFramePr>
        <p:xfrm>
          <a:off x="527265" y="2216260"/>
          <a:ext cx="11137468" cy="4339526"/>
        </p:xfrm>
        <a:graphic>
          <a:graphicData uri="http://schemas.openxmlformats.org/drawingml/2006/table">
            <a:tbl>
              <a:tblPr firstRow="1" firstCol="1" bandRow="1">
                <a:tableStyleId>{5C22544A-7EE6-4342-B048-85BDC9FD1C3A}</a:tableStyleId>
              </a:tblPr>
              <a:tblGrid>
                <a:gridCol w="1855848">
                  <a:extLst>
                    <a:ext uri="{9D8B030D-6E8A-4147-A177-3AD203B41FA5}">
                      <a16:colId xmlns:a16="http://schemas.microsoft.com/office/drawing/2014/main" val="2442271040"/>
                    </a:ext>
                  </a:extLst>
                </a:gridCol>
                <a:gridCol w="1855848">
                  <a:extLst>
                    <a:ext uri="{9D8B030D-6E8A-4147-A177-3AD203B41FA5}">
                      <a16:colId xmlns:a16="http://schemas.microsoft.com/office/drawing/2014/main" val="1196874227"/>
                    </a:ext>
                  </a:extLst>
                </a:gridCol>
                <a:gridCol w="1855848">
                  <a:extLst>
                    <a:ext uri="{9D8B030D-6E8A-4147-A177-3AD203B41FA5}">
                      <a16:colId xmlns:a16="http://schemas.microsoft.com/office/drawing/2014/main" val="1600072987"/>
                    </a:ext>
                  </a:extLst>
                </a:gridCol>
                <a:gridCol w="1855848">
                  <a:extLst>
                    <a:ext uri="{9D8B030D-6E8A-4147-A177-3AD203B41FA5}">
                      <a16:colId xmlns:a16="http://schemas.microsoft.com/office/drawing/2014/main" val="2678779616"/>
                    </a:ext>
                  </a:extLst>
                </a:gridCol>
                <a:gridCol w="1857038">
                  <a:extLst>
                    <a:ext uri="{9D8B030D-6E8A-4147-A177-3AD203B41FA5}">
                      <a16:colId xmlns:a16="http://schemas.microsoft.com/office/drawing/2014/main" val="3441888859"/>
                    </a:ext>
                  </a:extLst>
                </a:gridCol>
                <a:gridCol w="1857038">
                  <a:extLst>
                    <a:ext uri="{9D8B030D-6E8A-4147-A177-3AD203B41FA5}">
                      <a16:colId xmlns:a16="http://schemas.microsoft.com/office/drawing/2014/main" val="2925102196"/>
                    </a:ext>
                  </a:extLst>
                </a:gridCol>
              </a:tblGrid>
              <a:tr h="472863">
                <a:tc>
                  <a:txBody>
                    <a:bodyPr/>
                    <a:lstStyle/>
                    <a:p>
                      <a:pPr algn="just">
                        <a:lnSpc>
                          <a:spcPct val="150000"/>
                        </a:lnSpc>
                        <a:spcBef>
                          <a:spcPts val="600"/>
                        </a:spcBef>
                        <a:spcAft>
                          <a:spcPts val="800"/>
                        </a:spcAft>
                      </a:pPr>
                      <a:r>
                        <a:rPr lang="az-Latn-AZ" sz="1200" kern="100">
                          <a:effectLst/>
                        </a:rPr>
                        <a:t>İllər </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Bef>
                          <a:spcPts val="600"/>
                        </a:spcBef>
                        <a:spcAft>
                          <a:spcPts val="800"/>
                        </a:spcAft>
                      </a:pPr>
                      <a:r>
                        <a:rPr lang="az-Latn-AZ" sz="1200" kern="100">
                          <a:effectLst/>
                        </a:rPr>
                        <a:t>2016</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Bef>
                          <a:spcPts val="600"/>
                        </a:spcBef>
                        <a:spcAft>
                          <a:spcPts val="800"/>
                        </a:spcAft>
                      </a:pPr>
                      <a:r>
                        <a:rPr lang="az-Latn-AZ" sz="1200" kern="100">
                          <a:effectLst/>
                        </a:rPr>
                        <a:t>2017</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Bef>
                          <a:spcPts val="600"/>
                        </a:spcBef>
                        <a:spcAft>
                          <a:spcPts val="800"/>
                        </a:spcAft>
                      </a:pPr>
                      <a:r>
                        <a:rPr lang="az-Latn-AZ" sz="1200" kern="100">
                          <a:effectLst/>
                        </a:rPr>
                        <a:t>2018</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Bef>
                          <a:spcPts val="600"/>
                        </a:spcBef>
                        <a:spcAft>
                          <a:spcPts val="800"/>
                        </a:spcAft>
                      </a:pPr>
                      <a:r>
                        <a:rPr lang="az-Latn-AZ" sz="1200" kern="100">
                          <a:effectLst/>
                        </a:rPr>
                        <a:t>2019</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Bef>
                          <a:spcPts val="600"/>
                        </a:spcBef>
                        <a:spcAft>
                          <a:spcPts val="800"/>
                        </a:spcAft>
                      </a:pPr>
                      <a:r>
                        <a:rPr lang="az-Latn-AZ" sz="1200" kern="100">
                          <a:effectLst/>
                        </a:rPr>
                        <a:t>2020</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87876853"/>
                  </a:ext>
                </a:extLst>
              </a:tr>
              <a:tr h="472863">
                <a:tc>
                  <a:txBody>
                    <a:bodyPr/>
                    <a:lstStyle/>
                    <a:p>
                      <a:pPr algn="just">
                        <a:lnSpc>
                          <a:spcPct val="150000"/>
                        </a:lnSpc>
                        <a:spcBef>
                          <a:spcPts val="600"/>
                        </a:spcBef>
                        <a:spcAft>
                          <a:spcPts val="800"/>
                        </a:spcAft>
                      </a:pPr>
                      <a:r>
                        <a:rPr lang="az-Latn-AZ" sz="1200" kern="100">
                          <a:effectLst/>
                        </a:rPr>
                        <a:t>Cəmi</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Bef>
                          <a:spcPts val="600"/>
                        </a:spcBef>
                        <a:spcAft>
                          <a:spcPts val="800"/>
                        </a:spcAft>
                      </a:pPr>
                      <a:r>
                        <a:rPr lang="en-US" sz="1200" kern="100">
                          <a:effectLst/>
                        </a:rPr>
                        <a:t>222,461</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Bef>
                          <a:spcPts val="600"/>
                        </a:spcBef>
                        <a:spcAft>
                          <a:spcPts val="800"/>
                        </a:spcAft>
                      </a:pPr>
                      <a:r>
                        <a:rPr lang="en-US" sz="1200" kern="100">
                          <a:effectLst/>
                        </a:rPr>
                        <a:t>226,419</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Bef>
                          <a:spcPts val="600"/>
                        </a:spcBef>
                        <a:spcAft>
                          <a:spcPts val="800"/>
                        </a:spcAft>
                      </a:pPr>
                      <a:r>
                        <a:rPr lang="en-US" sz="1200" kern="100">
                          <a:effectLst/>
                        </a:rPr>
                        <a:t>230,144</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Bef>
                          <a:spcPts val="600"/>
                        </a:spcBef>
                        <a:spcAft>
                          <a:spcPts val="800"/>
                        </a:spcAft>
                      </a:pPr>
                      <a:r>
                        <a:rPr lang="en-US" sz="1200" kern="100">
                          <a:effectLst/>
                        </a:rPr>
                        <a:t>235,288</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Bef>
                          <a:spcPts val="600"/>
                        </a:spcBef>
                        <a:spcAft>
                          <a:spcPts val="800"/>
                        </a:spcAft>
                      </a:pPr>
                      <a:r>
                        <a:rPr lang="en-US" sz="1200" kern="100">
                          <a:effectLst/>
                        </a:rPr>
                        <a:t>188,629</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22721229"/>
                  </a:ext>
                </a:extLst>
              </a:tr>
              <a:tr h="472863">
                <a:tc>
                  <a:txBody>
                    <a:bodyPr/>
                    <a:lstStyle/>
                    <a:p>
                      <a:pPr algn="just">
                        <a:lnSpc>
                          <a:spcPct val="150000"/>
                        </a:lnSpc>
                        <a:spcBef>
                          <a:spcPts val="600"/>
                        </a:spcBef>
                        <a:spcAft>
                          <a:spcPts val="800"/>
                        </a:spcAft>
                      </a:pPr>
                      <a:r>
                        <a:rPr lang="az-Latn-AZ" sz="1200" kern="100">
                          <a:effectLst/>
                        </a:rPr>
                        <a:t>Dəmir yolu</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Bef>
                          <a:spcPts val="600"/>
                        </a:spcBef>
                        <a:spcAft>
                          <a:spcPts val="800"/>
                        </a:spcAft>
                      </a:pPr>
                      <a:r>
                        <a:rPr lang="en-US" sz="1200" kern="100">
                          <a:effectLst/>
                        </a:rPr>
                        <a:t>15,479</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Bef>
                          <a:spcPts val="600"/>
                        </a:spcBef>
                        <a:spcAft>
                          <a:spcPts val="800"/>
                        </a:spcAft>
                      </a:pPr>
                      <a:r>
                        <a:rPr lang="en-US" sz="1200" kern="100">
                          <a:effectLst/>
                        </a:rPr>
                        <a:t>14,558</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Bef>
                          <a:spcPts val="600"/>
                        </a:spcBef>
                        <a:spcAft>
                          <a:spcPts val="800"/>
                        </a:spcAft>
                      </a:pPr>
                      <a:r>
                        <a:rPr lang="en-US" sz="1200" kern="100">
                          <a:effectLst/>
                        </a:rPr>
                        <a:t>13,954</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Bef>
                          <a:spcPts val="600"/>
                        </a:spcBef>
                        <a:spcAft>
                          <a:spcPts val="800"/>
                        </a:spcAft>
                      </a:pPr>
                      <a:r>
                        <a:rPr lang="en-US" sz="1200" kern="100">
                          <a:effectLst/>
                        </a:rPr>
                        <a:t>15,222</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Bef>
                          <a:spcPts val="600"/>
                        </a:spcBef>
                        <a:spcAft>
                          <a:spcPts val="800"/>
                        </a:spcAft>
                      </a:pPr>
                      <a:r>
                        <a:rPr lang="en-US" sz="1200" kern="100">
                          <a:effectLst/>
                        </a:rPr>
                        <a:t>14,631</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17380545"/>
                  </a:ext>
                </a:extLst>
              </a:tr>
              <a:tr h="472863">
                <a:tc>
                  <a:txBody>
                    <a:bodyPr/>
                    <a:lstStyle/>
                    <a:p>
                      <a:pPr algn="just">
                        <a:lnSpc>
                          <a:spcPct val="150000"/>
                        </a:lnSpc>
                        <a:spcBef>
                          <a:spcPts val="600"/>
                        </a:spcBef>
                        <a:spcAft>
                          <a:spcPts val="800"/>
                        </a:spcAft>
                      </a:pPr>
                      <a:r>
                        <a:rPr lang="az-Latn-AZ" sz="1200" kern="100">
                          <a:effectLst/>
                        </a:rPr>
                        <a:t>Dəniz</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Bef>
                          <a:spcPts val="600"/>
                        </a:spcBef>
                        <a:spcAft>
                          <a:spcPts val="800"/>
                        </a:spcAft>
                      </a:pPr>
                      <a:r>
                        <a:rPr lang="en-US" sz="1200" kern="100">
                          <a:effectLst/>
                        </a:rPr>
                        <a:t>5,807</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Bef>
                          <a:spcPts val="600"/>
                        </a:spcBef>
                        <a:spcAft>
                          <a:spcPts val="800"/>
                        </a:spcAft>
                      </a:pPr>
                      <a:r>
                        <a:rPr lang="en-US" sz="1200" kern="100">
                          <a:effectLst/>
                        </a:rPr>
                        <a:t>8,344</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Bef>
                          <a:spcPts val="600"/>
                        </a:spcBef>
                        <a:spcAft>
                          <a:spcPts val="800"/>
                        </a:spcAft>
                      </a:pPr>
                      <a:r>
                        <a:rPr lang="en-US" sz="1200" kern="100">
                          <a:effectLst/>
                        </a:rPr>
                        <a:t>8,236</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Bef>
                          <a:spcPts val="600"/>
                        </a:spcBef>
                        <a:spcAft>
                          <a:spcPts val="800"/>
                        </a:spcAft>
                      </a:pPr>
                      <a:r>
                        <a:rPr lang="en-US" sz="1200" kern="100">
                          <a:effectLst/>
                        </a:rPr>
                        <a:t>5,969</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Bef>
                          <a:spcPts val="600"/>
                        </a:spcBef>
                        <a:spcAft>
                          <a:spcPts val="800"/>
                        </a:spcAft>
                      </a:pPr>
                      <a:r>
                        <a:rPr lang="en-US" sz="1200" kern="100">
                          <a:effectLst/>
                        </a:rPr>
                        <a:t>5,982</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1351672"/>
                  </a:ext>
                </a:extLst>
              </a:tr>
              <a:tr h="472863">
                <a:tc>
                  <a:txBody>
                    <a:bodyPr/>
                    <a:lstStyle/>
                    <a:p>
                      <a:pPr algn="just">
                        <a:lnSpc>
                          <a:spcPct val="150000"/>
                        </a:lnSpc>
                        <a:spcBef>
                          <a:spcPts val="600"/>
                        </a:spcBef>
                        <a:spcAft>
                          <a:spcPts val="800"/>
                        </a:spcAft>
                      </a:pPr>
                      <a:r>
                        <a:rPr lang="az-Latn-AZ" sz="1200" kern="100">
                          <a:effectLst/>
                        </a:rPr>
                        <a:t>Hava</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Bef>
                          <a:spcPts val="600"/>
                        </a:spcBef>
                        <a:spcAft>
                          <a:spcPts val="800"/>
                        </a:spcAft>
                      </a:pPr>
                      <a:r>
                        <a:rPr lang="en-US" sz="1200" kern="100">
                          <a:effectLst/>
                        </a:rPr>
                        <a:t>160</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Bef>
                          <a:spcPts val="600"/>
                        </a:spcBef>
                        <a:spcAft>
                          <a:spcPts val="800"/>
                        </a:spcAft>
                      </a:pPr>
                      <a:r>
                        <a:rPr lang="en-US" sz="1200" kern="100">
                          <a:effectLst/>
                        </a:rPr>
                        <a:t>173</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Bef>
                          <a:spcPts val="600"/>
                        </a:spcBef>
                        <a:spcAft>
                          <a:spcPts val="800"/>
                        </a:spcAft>
                      </a:pPr>
                      <a:r>
                        <a:rPr lang="en-US" sz="1200" kern="100">
                          <a:effectLst/>
                        </a:rPr>
                        <a:t>208</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Bef>
                          <a:spcPts val="600"/>
                        </a:spcBef>
                        <a:spcAft>
                          <a:spcPts val="800"/>
                        </a:spcAft>
                      </a:pPr>
                      <a:r>
                        <a:rPr lang="en-US" sz="1200" kern="100">
                          <a:effectLst/>
                        </a:rPr>
                        <a:t>183</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Bef>
                          <a:spcPts val="600"/>
                        </a:spcBef>
                        <a:spcAft>
                          <a:spcPts val="800"/>
                        </a:spcAft>
                      </a:pPr>
                      <a:r>
                        <a:rPr lang="en-US" sz="1200" kern="100">
                          <a:effectLst/>
                        </a:rPr>
                        <a:t>458</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54562073"/>
                  </a:ext>
                </a:extLst>
              </a:tr>
              <a:tr h="472863">
                <a:tc>
                  <a:txBody>
                    <a:bodyPr/>
                    <a:lstStyle/>
                    <a:p>
                      <a:pPr algn="just">
                        <a:lnSpc>
                          <a:spcPct val="150000"/>
                        </a:lnSpc>
                        <a:spcBef>
                          <a:spcPts val="600"/>
                        </a:spcBef>
                        <a:spcAft>
                          <a:spcPts val="800"/>
                        </a:spcAft>
                      </a:pPr>
                      <a:r>
                        <a:rPr lang="az-Latn-AZ" sz="1200" kern="100">
                          <a:effectLst/>
                        </a:rPr>
                        <a:t>Boru</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Bef>
                          <a:spcPts val="600"/>
                        </a:spcBef>
                        <a:spcAft>
                          <a:spcPts val="800"/>
                        </a:spcAft>
                      </a:pPr>
                      <a:r>
                        <a:rPr lang="en-US" sz="1200" kern="100">
                          <a:effectLst/>
                        </a:rPr>
                        <a:t>59,556</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Bef>
                          <a:spcPts val="600"/>
                        </a:spcBef>
                        <a:spcAft>
                          <a:spcPts val="800"/>
                        </a:spcAft>
                      </a:pPr>
                      <a:r>
                        <a:rPr lang="en-US" sz="1200" kern="100">
                          <a:effectLst/>
                        </a:rPr>
                        <a:t>58,490</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Bef>
                          <a:spcPts val="600"/>
                        </a:spcBef>
                        <a:spcAft>
                          <a:spcPts val="800"/>
                        </a:spcAft>
                      </a:pPr>
                      <a:r>
                        <a:rPr lang="en-US" sz="1200" kern="100">
                          <a:effectLst/>
                        </a:rPr>
                        <a:t>58,402</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Bef>
                          <a:spcPts val="600"/>
                        </a:spcBef>
                        <a:spcAft>
                          <a:spcPts val="800"/>
                        </a:spcAft>
                      </a:pPr>
                      <a:r>
                        <a:rPr lang="en-US" sz="1200" kern="100">
                          <a:effectLst/>
                        </a:rPr>
                        <a:t>58,596</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Bef>
                          <a:spcPts val="600"/>
                        </a:spcBef>
                        <a:spcAft>
                          <a:spcPts val="800"/>
                        </a:spcAft>
                      </a:pPr>
                      <a:r>
                        <a:rPr lang="en-US" sz="1200" kern="100">
                          <a:effectLst/>
                        </a:rPr>
                        <a:t>56,040</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38546412"/>
                  </a:ext>
                </a:extLst>
              </a:tr>
              <a:tr h="556622">
                <a:tc>
                  <a:txBody>
                    <a:bodyPr/>
                    <a:lstStyle/>
                    <a:p>
                      <a:pPr algn="just">
                        <a:lnSpc>
                          <a:spcPct val="150000"/>
                        </a:lnSpc>
                        <a:spcBef>
                          <a:spcPts val="600"/>
                        </a:spcBef>
                        <a:spcAft>
                          <a:spcPts val="800"/>
                        </a:spcAft>
                      </a:pPr>
                      <a:r>
                        <a:rPr lang="az-Latn-AZ" sz="1200" kern="100" dirty="0">
                          <a:effectLst/>
                        </a:rPr>
                        <a:t>Neft kəməri</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Bef>
                          <a:spcPts val="600"/>
                        </a:spcBef>
                        <a:spcAft>
                          <a:spcPts val="800"/>
                        </a:spcAft>
                      </a:pPr>
                      <a:r>
                        <a:rPr lang="en-US" sz="1200" kern="100">
                          <a:effectLst/>
                        </a:rPr>
                        <a:t>44,129</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Bef>
                          <a:spcPts val="600"/>
                        </a:spcBef>
                        <a:spcAft>
                          <a:spcPts val="800"/>
                        </a:spcAft>
                      </a:pPr>
                      <a:r>
                        <a:rPr lang="en-US" sz="1200" kern="100">
                          <a:effectLst/>
                        </a:rPr>
                        <a:t>42,559</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Bef>
                          <a:spcPts val="600"/>
                        </a:spcBef>
                        <a:spcAft>
                          <a:spcPts val="800"/>
                        </a:spcAft>
                      </a:pPr>
                      <a:r>
                        <a:rPr lang="en-US" sz="1200" kern="100">
                          <a:effectLst/>
                        </a:rPr>
                        <a:t>41,491</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Bef>
                          <a:spcPts val="600"/>
                        </a:spcBef>
                        <a:spcAft>
                          <a:spcPts val="800"/>
                        </a:spcAft>
                      </a:pPr>
                      <a:r>
                        <a:rPr lang="en-US" sz="1200" kern="100">
                          <a:effectLst/>
                        </a:rPr>
                        <a:t>38,787</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Bef>
                          <a:spcPts val="600"/>
                        </a:spcBef>
                        <a:spcAft>
                          <a:spcPts val="800"/>
                        </a:spcAft>
                      </a:pPr>
                      <a:r>
                        <a:rPr lang="en-US" sz="1200" kern="100">
                          <a:effectLst/>
                        </a:rPr>
                        <a:t>34,720</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74506574"/>
                  </a:ext>
                </a:extLst>
              </a:tr>
              <a:tr h="472863">
                <a:tc>
                  <a:txBody>
                    <a:bodyPr/>
                    <a:lstStyle/>
                    <a:p>
                      <a:pPr algn="just">
                        <a:lnSpc>
                          <a:spcPct val="150000"/>
                        </a:lnSpc>
                        <a:spcBef>
                          <a:spcPts val="600"/>
                        </a:spcBef>
                        <a:spcAft>
                          <a:spcPts val="800"/>
                        </a:spcAft>
                      </a:pPr>
                      <a:r>
                        <a:rPr lang="az-Latn-AZ" sz="1200" kern="100" dirty="0">
                          <a:effectLst/>
                        </a:rPr>
                        <a:t>Qaz kəməri</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Bef>
                          <a:spcPts val="600"/>
                        </a:spcBef>
                        <a:spcAft>
                          <a:spcPts val="800"/>
                        </a:spcAft>
                      </a:pPr>
                      <a:r>
                        <a:rPr lang="en-US" sz="1200" kern="100" dirty="0">
                          <a:effectLst/>
                        </a:rPr>
                        <a:t>15,427</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Bef>
                          <a:spcPts val="600"/>
                        </a:spcBef>
                        <a:spcAft>
                          <a:spcPts val="800"/>
                        </a:spcAft>
                      </a:pPr>
                      <a:r>
                        <a:rPr lang="en-US" sz="1200" kern="100">
                          <a:effectLst/>
                        </a:rPr>
                        <a:t>15,931</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Bef>
                          <a:spcPts val="600"/>
                        </a:spcBef>
                        <a:spcAft>
                          <a:spcPts val="800"/>
                        </a:spcAft>
                      </a:pPr>
                      <a:r>
                        <a:rPr lang="en-US" sz="1200" kern="100">
                          <a:effectLst/>
                        </a:rPr>
                        <a:t>16,911</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Bef>
                          <a:spcPts val="600"/>
                        </a:spcBef>
                        <a:spcAft>
                          <a:spcPts val="800"/>
                        </a:spcAft>
                      </a:pPr>
                      <a:r>
                        <a:rPr lang="en-US" sz="1200" kern="100">
                          <a:effectLst/>
                        </a:rPr>
                        <a:t>19,809</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Bef>
                          <a:spcPts val="600"/>
                        </a:spcBef>
                        <a:spcAft>
                          <a:spcPts val="800"/>
                        </a:spcAft>
                      </a:pPr>
                      <a:r>
                        <a:rPr lang="en-US" sz="1200" kern="100">
                          <a:effectLst/>
                        </a:rPr>
                        <a:t>21,320</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82149334"/>
                  </a:ext>
                </a:extLst>
              </a:tr>
              <a:tr h="472863">
                <a:tc>
                  <a:txBody>
                    <a:bodyPr/>
                    <a:lstStyle/>
                    <a:p>
                      <a:pPr algn="just">
                        <a:lnSpc>
                          <a:spcPct val="150000"/>
                        </a:lnSpc>
                        <a:spcBef>
                          <a:spcPts val="600"/>
                        </a:spcBef>
                        <a:spcAft>
                          <a:spcPts val="800"/>
                        </a:spcAft>
                      </a:pPr>
                      <a:r>
                        <a:rPr lang="az-Latn-AZ" sz="1200" kern="100" dirty="0">
                          <a:effectLst/>
                        </a:rPr>
                        <a:t>Avtomobil</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Bef>
                          <a:spcPts val="600"/>
                        </a:spcBef>
                        <a:spcAft>
                          <a:spcPts val="800"/>
                        </a:spcAft>
                      </a:pPr>
                      <a:r>
                        <a:rPr lang="en-US" sz="1200" kern="100">
                          <a:effectLst/>
                        </a:rPr>
                        <a:t>141,459</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Bef>
                          <a:spcPts val="600"/>
                        </a:spcBef>
                        <a:spcAft>
                          <a:spcPts val="800"/>
                        </a:spcAft>
                      </a:pPr>
                      <a:r>
                        <a:rPr lang="en-US" sz="1200" kern="100">
                          <a:effectLst/>
                        </a:rPr>
                        <a:t>144,854</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Bef>
                          <a:spcPts val="600"/>
                        </a:spcBef>
                        <a:spcAft>
                          <a:spcPts val="800"/>
                        </a:spcAft>
                      </a:pPr>
                      <a:r>
                        <a:rPr lang="en-US" sz="1200" kern="100">
                          <a:effectLst/>
                        </a:rPr>
                        <a:t>149,344</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Bef>
                          <a:spcPts val="600"/>
                        </a:spcBef>
                        <a:spcAft>
                          <a:spcPts val="800"/>
                        </a:spcAft>
                      </a:pPr>
                      <a:r>
                        <a:rPr lang="en-US" sz="1200" kern="100">
                          <a:effectLst/>
                        </a:rPr>
                        <a:t>155,318</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Bef>
                          <a:spcPts val="600"/>
                        </a:spcBef>
                        <a:spcAft>
                          <a:spcPts val="800"/>
                        </a:spcAft>
                      </a:pPr>
                      <a:r>
                        <a:rPr lang="en-US" sz="1200" kern="100" dirty="0">
                          <a:effectLst/>
                        </a:rPr>
                        <a:t>111,518</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48215415"/>
                  </a:ext>
                </a:extLst>
              </a:tr>
            </a:tbl>
          </a:graphicData>
        </a:graphic>
      </p:graphicFrame>
    </p:spTree>
    <p:extLst>
      <p:ext uri="{BB962C8B-B14F-4D97-AF65-F5344CB8AC3E}">
        <p14:creationId xmlns:p14="http://schemas.microsoft.com/office/powerpoint/2010/main" val="980859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invX="1"/>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pic>
        <p:nvPicPr>
          <p:cNvPr id="15362" name="Picture 2" descr="BNA nəqliyyat şəraitinin yaxşılaşdırılması üçün layihə həyata keçirib -  &quot;İki sahil&quot;">
            <a:extLst>
              <a:ext uri="{FF2B5EF4-FFF2-40B4-BE49-F238E27FC236}">
                <a16:creationId xmlns:a16="http://schemas.microsoft.com/office/drawing/2014/main" id="{8C09CBDC-F95E-AE9F-C35F-39096BAACCF8}"/>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l="1333"/>
          <a:stretch/>
        </p:blipFill>
        <p:spPr bwMode="auto">
          <a:xfrm>
            <a:off x="20" y="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E6C8D1A-AC5B-AEED-E853-519EB151AB5E}"/>
              </a:ext>
            </a:extLst>
          </p:cNvPr>
          <p:cNvSpPr txBox="1"/>
          <p:nvPr/>
        </p:nvSpPr>
        <p:spPr>
          <a:xfrm>
            <a:off x="236348" y="402456"/>
            <a:ext cx="5748562" cy="2185214"/>
          </a:xfrm>
          <a:prstGeom prst="rect">
            <a:avLst/>
          </a:prstGeom>
          <a:solidFill>
            <a:schemeClr val="tx2">
              <a:lumMod val="75000"/>
            </a:schemeClr>
          </a:solidFill>
        </p:spPr>
        <p:txBody>
          <a:bodyPr wrap="square">
            <a:spAutoFit/>
          </a:bodyPr>
          <a:lstStyle/>
          <a:p>
            <a:pPr algn="just"/>
            <a:r>
              <a:rPr lang="az-Latn-AZ" sz="2000" dirty="0">
                <a:solidFill>
                  <a:srgbClr val="202124"/>
                </a:solidFill>
                <a:effectLst/>
                <a:latin typeface="Times New Roman" panose="02020603050405020304" pitchFamily="18" charset="0"/>
                <a:ea typeface="Calibri" panose="020F0502020204030204" pitchFamily="34" charset="0"/>
              </a:rPr>
              <a:t>Ölkənin əlverişli coğrafi mövqeyi, nəqliyyat infrastrukturunun son vaxtlar təkmilləşdirilməsi, irimiqyaslı layihələrin həyata keçirilməsi nəticəsində Azərbaycanın tranzit və yükdaşıma potensialından daha səmərəli istifadə etməklə bu sektordan gəlirlərin həcmini artırmaq üçün böyük imkanlar mövcuddur.</a:t>
            </a:r>
            <a:r>
              <a:rPr lang="az-Latn-AZ" sz="3600" dirty="0">
                <a:solidFill>
                  <a:srgbClr val="202124"/>
                </a:solidFill>
                <a:effectLst/>
                <a:latin typeface="inherit"/>
                <a:ea typeface="Calibri" panose="020F0502020204030204" pitchFamily="34" charset="0"/>
                <a:cs typeface="Times New Roman" panose="02020603050405020304" pitchFamily="18" charset="0"/>
              </a:rPr>
              <a:t> </a:t>
            </a:r>
            <a:endParaRPr lang="en-US" sz="2000" dirty="0"/>
          </a:p>
        </p:txBody>
      </p:sp>
      <p:sp>
        <p:nvSpPr>
          <p:cNvPr id="7" name="TextBox 6">
            <a:extLst>
              <a:ext uri="{FF2B5EF4-FFF2-40B4-BE49-F238E27FC236}">
                <a16:creationId xmlns:a16="http://schemas.microsoft.com/office/drawing/2014/main" id="{AEF3651F-FDF3-D3DA-CCEB-C9B38EC8150D}"/>
              </a:ext>
            </a:extLst>
          </p:cNvPr>
          <p:cNvSpPr txBox="1"/>
          <p:nvPr/>
        </p:nvSpPr>
        <p:spPr>
          <a:xfrm>
            <a:off x="5659446" y="3188771"/>
            <a:ext cx="6207070" cy="3416320"/>
          </a:xfrm>
          <a:prstGeom prst="rect">
            <a:avLst/>
          </a:prstGeom>
          <a:solidFill>
            <a:schemeClr val="tx2">
              <a:lumMod val="75000"/>
            </a:schemeClr>
          </a:solidFill>
        </p:spPr>
        <p:txBody>
          <a:bodyPr wrap="square">
            <a:spAutoFit/>
          </a:bodyPr>
          <a:lstStyle/>
          <a:p>
            <a:r>
              <a:rPr lang="az-Latn-AZ" sz="2000" dirty="0">
                <a:solidFill>
                  <a:srgbClr val="202124"/>
                </a:solidFill>
                <a:effectLst/>
                <a:latin typeface="Times New Roman" panose="02020603050405020304" pitchFamily="18" charset="0"/>
                <a:ea typeface="Calibri" panose="020F0502020204030204" pitchFamily="34" charset="0"/>
              </a:rPr>
              <a:t>Azərbaycan Şimal-Cənub və Şərq-Qərb kimi iki əsas ticarət marşrutu üzərində əlverişli yerləşməsindən istifadə etməklə əhəmiyyətli regional logistika və ticarət mərkəzinə çevrilmək potensialına malikdir ki, bu da ölkənin regional logistika və ticarət gəlirlərində iştirakını artırmağa imkan verir.</a:t>
            </a:r>
            <a:r>
              <a:rPr lang="az-Latn-AZ" sz="3600" dirty="0">
                <a:solidFill>
                  <a:srgbClr val="202124"/>
                </a:solidFill>
                <a:effectLst/>
                <a:latin typeface="inherit"/>
                <a:ea typeface="Calibri" panose="020F0502020204030204" pitchFamily="34" charset="0"/>
                <a:cs typeface="Times New Roman" panose="02020603050405020304" pitchFamily="18" charset="0"/>
              </a:rPr>
              <a:t> </a:t>
            </a:r>
            <a:r>
              <a:rPr lang="az-Latn-AZ" sz="2000" dirty="0">
                <a:solidFill>
                  <a:srgbClr val="202124"/>
                </a:solidFill>
                <a:effectLst/>
                <a:latin typeface="Times New Roman" panose="02020603050405020304" pitchFamily="18" charset="0"/>
                <a:ea typeface="Calibri" panose="020F0502020204030204" pitchFamily="34" charset="0"/>
              </a:rPr>
              <a:t>Bakı-Tbilisi-Qars dəmir yolu ilə Şərq-Qərb və Şimal-Cənub nəqliyyat dəhlizlərinin kəsişməsində yerləşən Bakı Beynəlxalq Dəniz Ticarət Limanı Kompleksinin yaradılması ilə Azərbaycanın tranzit imkanları daha da artırılıb.</a:t>
            </a:r>
            <a:endParaRPr lang="en-US" sz="2000" dirty="0"/>
          </a:p>
        </p:txBody>
      </p:sp>
    </p:spTree>
    <p:extLst>
      <p:ext uri="{BB962C8B-B14F-4D97-AF65-F5344CB8AC3E}">
        <p14:creationId xmlns:p14="http://schemas.microsoft.com/office/powerpoint/2010/main" val="4330555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461EA767-F702-7B94-7AD2-ED220848D520}"/>
              </a:ext>
            </a:extLst>
          </p:cNvPr>
          <p:cNvGraphicFramePr>
            <a:graphicFrameLocks noGrp="1"/>
          </p:cNvGraphicFramePr>
          <p:nvPr>
            <p:extLst>
              <p:ext uri="{D42A27DB-BD31-4B8C-83A1-F6EECF244321}">
                <p14:modId xmlns:p14="http://schemas.microsoft.com/office/powerpoint/2010/main" val="1031467980"/>
              </p:ext>
            </p:extLst>
          </p:nvPr>
        </p:nvGraphicFramePr>
        <p:xfrm>
          <a:off x="1263606" y="643466"/>
          <a:ext cx="9577097" cy="5899296"/>
        </p:xfrm>
        <a:graphic>
          <a:graphicData uri="http://schemas.openxmlformats.org/drawingml/2006/table">
            <a:tbl>
              <a:tblPr firstRow="1" firstCol="1" bandRow="1">
                <a:tableStyleId>{5C22544A-7EE6-4342-B048-85BDC9FD1C3A}</a:tableStyleId>
              </a:tblPr>
              <a:tblGrid>
                <a:gridCol w="2998673">
                  <a:extLst>
                    <a:ext uri="{9D8B030D-6E8A-4147-A177-3AD203B41FA5}">
                      <a16:colId xmlns:a16="http://schemas.microsoft.com/office/drawing/2014/main" val="1794201065"/>
                    </a:ext>
                  </a:extLst>
                </a:gridCol>
                <a:gridCol w="2192808">
                  <a:extLst>
                    <a:ext uri="{9D8B030D-6E8A-4147-A177-3AD203B41FA5}">
                      <a16:colId xmlns:a16="http://schemas.microsoft.com/office/drawing/2014/main" val="954873345"/>
                    </a:ext>
                  </a:extLst>
                </a:gridCol>
                <a:gridCol w="2192808">
                  <a:extLst>
                    <a:ext uri="{9D8B030D-6E8A-4147-A177-3AD203B41FA5}">
                      <a16:colId xmlns:a16="http://schemas.microsoft.com/office/drawing/2014/main" val="2988423856"/>
                    </a:ext>
                  </a:extLst>
                </a:gridCol>
                <a:gridCol w="2192808">
                  <a:extLst>
                    <a:ext uri="{9D8B030D-6E8A-4147-A177-3AD203B41FA5}">
                      <a16:colId xmlns:a16="http://schemas.microsoft.com/office/drawing/2014/main" val="2226308739"/>
                    </a:ext>
                  </a:extLst>
                </a:gridCol>
              </a:tblGrid>
              <a:tr h="464256">
                <a:tc>
                  <a:txBody>
                    <a:bodyPr/>
                    <a:lstStyle/>
                    <a:p>
                      <a:r>
                        <a:rPr lang="az-Latn-AZ" sz="2600">
                          <a:effectLst/>
                        </a:rPr>
                        <a:t> </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2014</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2018</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2022</a:t>
                      </a:r>
                      <a:endParaRPr lang="en-US" sz="2000">
                        <a:effectLst/>
                        <a:latin typeface="Calibri" panose="020F0502020204030204" pitchFamily="34" charset="0"/>
                        <a:cs typeface="Times New Roman" panose="02020603050405020304" pitchFamily="18" charset="0"/>
                      </a:endParaRPr>
                    </a:p>
                  </a:txBody>
                  <a:tcPr marL="127387" marR="127387" marT="0" marB="0"/>
                </a:tc>
                <a:extLst>
                  <a:ext uri="{0D108BD9-81ED-4DB2-BD59-A6C34878D82A}">
                    <a16:rowId xmlns:a16="http://schemas.microsoft.com/office/drawing/2014/main" val="3155025478"/>
                  </a:ext>
                </a:extLst>
              </a:tr>
              <a:tr h="464256">
                <a:tc>
                  <a:txBody>
                    <a:bodyPr/>
                    <a:lstStyle/>
                    <a:p>
                      <a:r>
                        <a:rPr lang="az-Latn-AZ" sz="2600">
                          <a:effectLst/>
                        </a:rPr>
                        <a:t>Cəmi</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60326</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34364</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23689</a:t>
                      </a:r>
                      <a:endParaRPr lang="en-US" sz="2000">
                        <a:effectLst/>
                        <a:latin typeface="Calibri" panose="020F0502020204030204" pitchFamily="34" charset="0"/>
                        <a:cs typeface="Times New Roman" panose="02020603050405020304" pitchFamily="18" charset="0"/>
                      </a:endParaRPr>
                    </a:p>
                  </a:txBody>
                  <a:tcPr marL="127387" marR="127387" marT="0" marB="0"/>
                </a:tc>
                <a:extLst>
                  <a:ext uri="{0D108BD9-81ED-4DB2-BD59-A6C34878D82A}">
                    <a16:rowId xmlns:a16="http://schemas.microsoft.com/office/drawing/2014/main" val="1853929265"/>
                  </a:ext>
                </a:extLst>
              </a:tr>
              <a:tr h="464256">
                <a:tc>
                  <a:txBody>
                    <a:bodyPr/>
                    <a:lstStyle/>
                    <a:p>
                      <a:r>
                        <a:rPr lang="az-Latn-AZ" sz="2600">
                          <a:effectLst/>
                        </a:rPr>
                        <a:t>Neft kəməri </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2375</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3467</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5921</a:t>
                      </a:r>
                      <a:endParaRPr lang="en-US" sz="2000">
                        <a:effectLst/>
                        <a:latin typeface="Calibri" panose="020F0502020204030204" pitchFamily="34" charset="0"/>
                        <a:cs typeface="Times New Roman" panose="02020603050405020304" pitchFamily="18" charset="0"/>
                      </a:endParaRPr>
                    </a:p>
                  </a:txBody>
                  <a:tcPr marL="127387" marR="127387" marT="0" marB="0"/>
                </a:tc>
                <a:extLst>
                  <a:ext uri="{0D108BD9-81ED-4DB2-BD59-A6C34878D82A}">
                    <a16:rowId xmlns:a16="http://schemas.microsoft.com/office/drawing/2014/main" val="1197337928"/>
                  </a:ext>
                </a:extLst>
              </a:tr>
              <a:tr h="464256">
                <a:tc>
                  <a:txBody>
                    <a:bodyPr/>
                    <a:lstStyle/>
                    <a:p>
                      <a:r>
                        <a:rPr lang="az-Latn-AZ" sz="2600">
                          <a:effectLst/>
                        </a:rPr>
                        <a:t>Dəmiryolu</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18589</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23234</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30578</a:t>
                      </a:r>
                      <a:endParaRPr lang="en-US" sz="2000">
                        <a:effectLst/>
                        <a:latin typeface="Calibri" panose="020F0502020204030204" pitchFamily="34" charset="0"/>
                        <a:cs typeface="Times New Roman" panose="02020603050405020304" pitchFamily="18" charset="0"/>
                      </a:endParaRPr>
                    </a:p>
                  </a:txBody>
                  <a:tcPr marL="127387" marR="127387" marT="0" marB="0"/>
                </a:tc>
                <a:extLst>
                  <a:ext uri="{0D108BD9-81ED-4DB2-BD59-A6C34878D82A}">
                    <a16:rowId xmlns:a16="http://schemas.microsoft.com/office/drawing/2014/main" val="1251935857"/>
                  </a:ext>
                </a:extLst>
              </a:tr>
              <a:tr h="464256">
                <a:tc>
                  <a:txBody>
                    <a:bodyPr/>
                    <a:lstStyle/>
                    <a:p>
                      <a:r>
                        <a:rPr lang="az-Latn-AZ" sz="2600">
                          <a:effectLst/>
                        </a:rPr>
                        <a:t>Boru kəməri</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6709</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9210</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11589</a:t>
                      </a:r>
                      <a:endParaRPr lang="en-US" sz="2000">
                        <a:effectLst/>
                        <a:latin typeface="Calibri" panose="020F0502020204030204" pitchFamily="34" charset="0"/>
                        <a:cs typeface="Times New Roman" panose="02020603050405020304" pitchFamily="18" charset="0"/>
                      </a:endParaRPr>
                    </a:p>
                  </a:txBody>
                  <a:tcPr marL="127387" marR="127387" marT="0" marB="0"/>
                </a:tc>
                <a:extLst>
                  <a:ext uri="{0D108BD9-81ED-4DB2-BD59-A6C34878D82A}">
                    <a16:rowId xmlns:a16="http://schemas.microsoft.com/office/drawing/2014/main" val="1027566476"/>
                  </a:ext>
                </a:extLst>
              </a:tr>
              <a:tr h="464256">
                <a:tc>
                  <a:txBody>
                    <a:bodyPr/>
                    <a:lstStyle/>
                    <a:p>
                      <a:r>
                        <a:rPr lang="az-Latn-AZ" sz="2600" dirty="0">
                          <a:effectLst/>
                        </a:rPr>
                        <a:t>Dəniz</a:t>
                      </a:r>
                      <a:endParaRPr lang="en-US" sz="2000" dirty="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7346</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8903</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10514</a:t>
                      </a:r>
                      <a:endParaRPr lang="en-US" sz="2000">
                        <a:effectLst/>
                        <a:latin typeface="Calibri" panose="020F0502020204030204" pitchFamily="34" charset="0"/>
                        <a:cs typeface="Times New Roman" panose="02020603050405020304" pitchFamily="18" charset="0"/>
                      </a:endParaRPr>
                    </a:p>
                  </a:txBody>
                  <a:tcPr marL="127387" marR="127387" marT="0" marB="0"/>
                </a:tc>
                <a:extLst>
                  <a:ext uri="{0D108BD9-81ED-4DB2-BD59-A6C34878D82A}">
                    <a16:rowId xmlns:a16="http://schemas.microsoft.com/office/drawing/2014/main" val="2275182324"/>
                  </a:ext>
                </a:extLst>
              </a:tr>
              <a:tr h="464256">
                <a:tc>
                  <a:txBody>
                    <a:bodyPr/>
                    <a:lstStyle/>
                    <a:p>
                      <a:r>
                        <a:rPr lang="az-Latn-AZ" sz="2600">
                          <a:effectLst/>
                        </a:rPr>
                        <a:t>Nəqliyyat sektoru</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9168</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14589</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19056</a:t>
                      </a:r>
                      <a:endParaRPr lang="en-US" sz="2000">
                        <a:effectLst/>
                        <a:latin typeface="Calibri" panose="020F0502020204030204" pitchFamily="34" charset="0"/>
                        <a:cs typeface="Times New Roman" panose="02020603050405020304" pitchFamily="18" charset="0"/>
                      </a:endParaRPr>
                    </a:p>
                  </a:txBody>
                  <a:tcPr marL="127387" marR="127387" marT="0" marB="0"/>
                </a:tc>
                <a:extLst>
                  <a:ext uri="{0D108BD9-81ED-4DB2-BD59-A6C34878D82A}">
                    <a16:rowId xmlns:a16="http://schemas.microsoft.com/office/drawing/2014/main" val="1927987890"/>
                  </a:ext>
                </a:extLst>
              </a:tr>
              <a:tr h="464256">
                <a:tc>
                  <a:txBody>
                    <a:bodyPr/>
                    <a:lstStyle/>
                    <a:p>
                      <a:r>
                        <a:rPr lang="az-Latn-AZ" sz="2600">
                          <a:effectLst/>
                        </a:rPr>
                        <a:t>Avtomobil</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6412</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7604</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9209</a:t>
                      </a:r>
                      <a:endParaRPr lang="en-US" sz="2000">
                        <a:effectLst/>
                        <a:latin typeface="Calibri" panose="020F0502020204030204" pitchFamily="34" charset="0"/>
                        <a:cs typeface="Times New Roman" panose="02020603050405020304" pitchFamily="18" charset="0"/>
                      </a:endParaRPr>
                    </a:p>
                  </a:txBody>
                  <a:tcPr marL="127387" marR="127387" marT="0" marB="0"/>
                </a:tc>
                <a:extLst>
                  <a:ext uri="{0D108BD9-81ED-4DB2-BD59-A6C34878D82A}">
                    <a16:rowId xmlns:a16="http://schemas.microsoft.com/office/drawing/2014/main" val="3308973889"/>
                  </a:ext>
                </a:extLst>
              </a:tr>
              <a:tr h="464256">
                <a:tc>
                  <a:txBody>
                    <a:bodyPr/>
                    <a:lstStyle/>
                    <a:p>
                      <a:r>
                        <a:rPr lang="az-Latn-AZ" sz="2600">
                          <a:effectLst/>
                        </a:rPr>
                        <a:t>Qeyri-nəqliyyat</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5613</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7357</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9941</a:t>
                      </a:r>
                      <a:endParaRPr lang="en-US" sz="2000">
                        <a:effectLst/>
                        <a:latin typeface="Calibri" panose="020F0502020204030204" pitchFamily="34" charset="0"/>
                        <a:cs typeface="Times New Roman" panose="02020603050405020304" pitchFamily="18" charset="0"/>
                      </a:endParaRPr>
                    </a:p>
                  </a:txBody>
                  <a:tcPr marL="127387" marR="127387" marT="0" marB="0"/>
                </a:tc>
                <a:extLst>
                  <a:ext uri="{0D108BD9-81ED-4DB2-BD59-A6C34878D82A}">
                    <a16:rowId xmlns:a16="http://schemas.microsoft.com/office/drawing/2014/main" val="2001447933"/>
                  </a:ext>
                </a:extLst>
              </a:tr>
              <a:tr h="464256">
                <a:tc>
                  <a:txBody>
                    <a:bodyPr/>
                    <a:lstStyle/>
                    <a:p>
                      <a:r>
                        <a:rPr lang="az-Latn-AZ" sz="2600">
                          <a:effectLst/>
                        </a:rPr>
                        <a:t>Avtomobil </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5732</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6902</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8231</a:t>
                      </a:r>
                      <a:endParaRPr lang="en-US" sz="2000">
                        <a:effectLst/>
                        <a:latin typeface="Calibri" panose="020F0502020204030204" pitchFamily="34" charset="0"/>
                        <a:cs typeface="Times New Roman" panose="02020603050405020304" pitchFamily="18" charset="0"/>
                      </a:endParaRPr>
                    </a:p>
                  </a:txBody>
                  <a:tcPr marL="127387" marR="127387" marT="0" marB="0"/>
                </a:tc>
                <a:extLst>
                  <a:ext uri="{0D108BD9-81ED-4DB2-BD59-A6C34878D82A}">
                    <a16:rowId xmlns:a16="http://schemas.microsoft.com/office/drawing/2014/main" val="1101872856"/>
                  </a:ext>
                </a:extLst>
              </a:tr>
              <a:tr h="464256">
                <a:tc>
                  <a:txBody>
                    <a:bodyPr/>
                    <a:lstStyle/>
                    <a:p>
                      <a:r>
                        <a:rPr lang="az-Latn-AZ" sz="2600">
                          <a:effectLst/>
                        </a:rPr>
                        <a:t>Dəmiryolu</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7312</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8510</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9456</a:t>
                      </a:r>
                      <a:endParaRPr lang="en-US" sz="2000">
                        <a:effectLst/>
                        <a:latin typeface="Calibri" panose="020F0502020204030204" pitchFamily="34" charset="0"/>
                        <a:cs typeface="Times New Roman" panose="02020603050405020304" pitchFamily="18" charset="0"/>
                      </a:endParaRPr>
                    </a:p>
                  </a:txBody>
                  <a:tcPr marL="127387" marR="127387" marT="0" marB="0"/>
                </a:tc>
                <a:extLst>
                  <a:ext uri="{0D108BD9-81ED-4DB2-BD59-A6C34878D82A}">
                    <a16:rowId xmlns:a16="http://schemas.microsoft.com/office/drawing/2014/main" val="1384498242"/>
                  </a:ext>
                </a:extLst>
              </a:tr>
              <a:tr h="464256">
                <a:tc>
                  <a:txBody>
                    <a:bodyPr/>
                    <a:lstStyle/>
                    <a:p>
                      <a:r>
                        <a:rPr lang="az-Latn-AZ" sz="2600">
                          <a:effectLst/>
                        </a:rPr>
                        <a:t>Neft kəməri</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5842</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a:effectLst/>
                        </a:rPr>
                        <a:t>7309</a:t>
                      </a:r>
                      <a:endParaRPr lang="en-US" sz="2000">
                        <a:effectLst/>
                        <a:latin typeface="Calibri" panose="020F0502020204030204" pitchFamily="34" charset="0"/>
                        <a:cs typeface="Times New Roman" panose="02020603050405020304" pitchFamily="18" charset="0"/>
                      </a:endParaRPr>
                    </a:p>
                  </a:txBody>
                  <a:tcPr marL="127387" marR="127387" marT="0" marB="0"/>
                </a:tc>
                <a:tc>
                  <a:txBody>
                    <a:bodyPr/>
                    <a:lstStyle/>
                    <a:p>
                      <a:r>
                        <a:rPr lang="az-Latn-AZ" sz="2600" dirty="0">
                          <a:effectLst/>
                        </a:rPr>
                        <a:t>8863</a:t>
                      </a:r>
                      <a:endParaRPr lang="en-US" sz="2000" dirty="0">
                        <a:effectLst/>
                        <a:latin typeface="Calibri" panose="020F0502020204030204" pitchFamily="34" charset="0"/>
                        <a:cs typeface="Times New Roman" panose="02020603050405020304" pitchFamily="18" charset="0"/>
                      </a:endParaRPr>
                    </a:p>
                  </a:txBody>
                  <a:tcPr marL="127387" marR="127387" marT="0" marB="0"/>
                </a:tc>
                <a:extLst>
                  <a:ext uri="{0D108BD9-81ED-4DB2-BD59-A6C34878D82A}">
                    <a16:rowId xmlns:a16="http://schemas.microsoft.com/office/drawing/2014/main" val="2125164099"/>
                  </a:ext>
                </a:extLst>
              </a:tr>
            </a:tbl>
          </a:graphicData>
        </a:graphic>
      </p:graphicFrame>
      <p:sp>
        <p:nvSpPr>
          <p:cNvPr id="3" name="Rectangle 1">
            <a:extLst>
              <a:ext uri="{FF2B5EF4-FFF2-40B4-BE49-F238E27FC236}">
                <a16:creationId xmlns:a16="http://schemas.microsoft.com/office/drawing/2014/main" id="{7041A995-EC8D-86A7-47CB-8E50F72CD545}"/>
              </a:ext>
            </a:extLst>
          </p:cNvPr>
          <p:cNvSpPr>
            <a:spLocks noChangeArrowheads="1"/>
          </p:cNvSpPr>
          <p:nvPr/>
        </p:nvSpPr>
        <p:spPr bwMode="auto">
          <a:xfrm>
            <a:off x="1263606" y="119400"/>
            <a:ext cx="7800533" cy="415498"/>
          </a:xfrm>
          <a:prstGeom prst="rect">
            <a:avLst/>
          </a:prstGeom>
          <a:noFill/>
          <a:ln>
            <a:noFill/>
          </a:ln>
          <a:effectLst/>
        </p:spPr>
        <p:txBody>
          <a:bodyPr vert="horz" wrap="none" lIns="91440"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az-Latn-AZ" altLang="en-US" sz="2400" b="0" i="0" u="none"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Nəqliyyat və qeyri-nəqliyyat sahəsində yük dövriyyəsi (t/km)</a:t>
            </a:r>
            <a:r>
              <a:rPr kumimoji="0" lang="en-US" altLang="en-US" b="0" i="0" u="none" strike="noStrike" cap="none" normalizeH="0" baseline="0" dirty="0">
                <a:ln>
                  <a:noFill/>
                </a:ln>
                <a:effectLst/>
              </a:rPr>
              <a:t> </a:t>
            </a:r>
            <a:endParaRPr kumimoji="0" lang="en-US" altLang="en-US" sz="3200" b="0" i="0" u="none" strike="noStrike" cap="none" normalizeH="0" baseline="0" dirty="0">
              <a:ln>
                <a:noFill/>
              </a:ln>
              <a:effectLst/>
              <a:latin typeface="Arial" panose="020B0604020202020204" pitchFamily="34" charset="0"/>
            </a:endParaRPr>
          </a:p>
        </p:txBody>
      </p:sp>
    </p:spTree>
    <p:extLst>
      <p:ext uri="{BB962C8B-B14F-4D97-AF65-F5344CB8AC3E}">
        <p14:creationId xmlns:p14="http://schemas.microsoft.com/office/powerpoint/2010/main" val="36662762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invX="1"/>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pic>
        <p:nvPicPr>
          <p:cNvPr id="17410" name="Picture 2" descr="166 Yükdaşıma Xidməti - Xalça yuma, Təmizlik, Usta xidməti">
            <a:extLst>
              <a:ext uri="{FF2B5EF4-FFF2-40B4-BE49-F238E27FC236}">
                <a16:creationId xmlns:a16="http://schemas.microsoft.com/office/drawing/2014/main" id="{45EF0914-5E48-B30B-2D95-54435300D014}"/>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t="13793"/>
          <a:stretch/>
        </p:blipFill>
        <p:spPr bwMode="auto">
          <a:xfrm>
            <a:off x="20" y="10"/>
            <a:ext cx="12191980" cy="6857990"/>
          </a:xfrm>
          <a:prstGeom prst="rect">
            <a:avLst/>
          </a:prstGeom>
          <a:solidFill>
            <a:schemeClr val="tx2">
              <a:lumMod val="75000"/>
            </a:schemeClr>
          </a:solidFill>
        </p:spPr>
      </p:pic>
      <p:sp>
        <p:nvSpPr>
          <p:cNvPr id="3" name="Rectangle 4">
            <a:extLst>
              <a:ext uri="{FF2B5EF4-FFF2-40B4-BE49-F238E27FC236}">
                <a16:creationId xmlns:a16="http://schemas.microsoft.com/office/drawing/2014/main" id="{7F62F720-E293-2A4D-15BE-0FEBAEB2C194}"/>
              </a:ext>
            </a:extLst>
          </p:cNvPr>
          <p:cNvSpPr>
            <a:spLocks noChangeArrowheads="1"/>
          </p:cNvSpPr>
          <p:nvPr/>
        </p:nvSpPr>
        <p:spPr bwMode="auto">
          <a:xfrm>
            <a:off x="216976" y="294668"/>
            <a:ext cx="7578671" cy="2200602"/>
          </a:xfrm>
          <a:prstGeom prst="rect">
            <a:avLst/>
          </a:prstGeom>
          <a:solidFill>
            <a:schemeClr val="tx2">
              <a:lumMod val="75000"/>
            </a:schemeClr>
          </a:solidFill>
          <a:ln>
            <a:noFill/>
          </a:ln>
          <a:effectLst/>
        </p:spPr>
        <p:txBody>
          <a:bodyPr vert="horz" wrap="square" lIns="91440"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az-Latn-AZ" altLang="en-US" sz="2000" b="0" i="0" u="none" strike="noStrike" cap="none" normalizeH="0" baseline="0" dirty="0">
                <a:ln>
                  <a:noFill/>
                </a:ln>
                <a:solidFill>
                  <a:srgbClr val="202124"/>
                </a:solidFill>
                <a:effectLst/>
                <a:latin typeface="Times New Roman" panose="02020603050405020304" pitchFamily="18" charset="0"/>
                <a:ea typeface="Times New Roman" panose="02020603050405020304" pitchFamily="18" charset="0"/>
                <a:cs typeface="Times New Roman" panose="02020603050405020304" pitchFamily="18" charset="0"/>
              </a:rPr>
              <a:t>   İstehlakçılara asan və əlçatan xidmət göstərmək üçün xidmət bölgələrimizi genişləndirməyə davam edirik. Biznesimizin yükdaşıma sənayesində fəaliyyətə başlamasına baxmayaraq, hazırda müştərilərinə logistika və yük daşımaları, evakuasiya, işçi qüvvəsi, usta xidmətləri, anbar xidmətləri, təmizlik xidmətləri və xalçaların yuyulması xidmətləri də göstərir. Xidmətlərimizi daha geniş istifadə etmək üçün biz hər yerdə sərfəli qiymətlər və xidmətlər təqdim edirik. </a:t>
            </a:r>
            <a:endParaRPr kumimoji="0" lang="az-Latn-AZ" altLang="en-US" sz="2800" b="0" i="0" u="none" strike="noStrike" cap="none" normalizeH="0" baseline="0" dirty="0">
              <a:ln>
                <a:noFill/>
              </a:ln>
              <a:solidFill>
                <a:schemeClr val="tx1"/>
              </a:solidFill>
              <a:effectLst/>
              <a:latin typeface="Arial" panose="020B0604020202020204" pitchFamily="34" charset="0"/>
            </a:endParaRPr>
          </a:p>
        </p:txBody>
      </p:sp>
      <p:sp>
        <p:nvSpPr>
          <p:cNvPr id="5" name="TextBox 4">
            <a:extLst>
              <a:ext uri="{FF2B5EF4-FFF2-40B4-BE49-F238E27FC236}">
                <a16:creationId xmlns:a16="http://schemas.microsoft.com/office/drawing/2014/main" id="{1F45B75C-64CF-4B25-6A52-FD7A626F491F}"/>
              </a:ext>
            </a:extLst>
          </p:cNvPr>
          <p:cNvSpPr txBox="1"/>
          <p:nvPr/>
        </p:nvSpPr>
        <p:spPr>
          <a:xfrm>
            <a:off x="3828081" y="3701010"/>
            <a:ext cx="8211518" cy="2862322"/>
          </a:xfrm>
          <a:prstGeom prst="rect">
            <a:avLst/>
          </a:prstGeom>
          <a:solidFill>
            <a:schemeClr val="tx2">
              <a:lumMod val="75000"/>
            </a:schemeClr>
          </a:solidFill>
        </p:spPr>
        <p:txBody>
          <a:bodyPr wrap="square" rtlCol="0">
            <a:spAutoFit/>
          </a:bodyPr>
          <a:lstStyle/>
          <a:p>
            <a:r>
              <a:rPr lang="az-Latn-AZ" sz="2000" dirty="0">
                <a:solidFill>
                  <a:srgbClr val="202124"/>
                </a:solidFill>
                <a:effectLst/>
                <a:latin typeface="Times New Roman" panose="02020603050405020304" pitchFamily="18" charset="0"/>
                <a:ea typeface="Calibri" panose="020F0502020204030204" pitchFamily="34" charset="0"/>
              </a:rPr>
              <a:t> Biz 166 Logistika və Yük daşıma firması olaraq dünya miqyasında logistika və ekspeditor xidmətləri təklif edən ən yaxşı şirkətlərdən biriyik və biz bunu 10 ildən artıqdır ki, böyük səy və diqqətlə edirik. Böyük avtopark və ixtisaslı ekipajımızın köməyi ilə biz müştərilərimizə sərfəli, təhlükəsiz və vaxtında yükdaşıma xidmətləri göstərə bilirik. 2012-ci ildə az miqdar yük maşını ilə fəaliyyətə başlayan "166 yük daşımaları və logistika" şirkəti bu gün logistika və yük daşımaları üzrə ölkənin ən yaxşı təşkilatları sırasındadır. Daxili sərhədləri keçməkdən əlavə, yük daşımaları beynəlxalq miqyasda da həyata keçirilir.</a:t>
            </a:r>
            <a:endParaRPr lang="en-US" sz="2000" dirty="0"/>
          </a:p>
        </p:txBody>
      </p:sp>
    </p:spTree>
    <p:extLst>
      <p:ext uri="{BB962C8B-B14F-4D97-AF65-F5344CB8AC3E}">
        <p14:creationId xmlns:p14="http://schemas.microsoft.com/office/powerpoint/2010/main" val="2502399119"/>
      </p:ext>
    </p:extLst>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pic>
        <p:nvPicPr>
          <p:cNvPr id="18434" name="Picture 2" descr="166 Yükdaşıma Xidməti - Xalça yuma, Təmizlik, Usta xidməti">
            <a:extLst>
              <a:ext uri="{FF2B5EF4-FFF2-40B4-BE49-F238E27FC236}">
                <a16:creationId xmlns:a16="http://schemas.microsoft.com/office/drawing/2014/main" id="{47BCC634-9956-9A67-2982-C1BAAC164CD7}"/>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t="31266" b="7758"/>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4">
            <a:extLst>
              <a:ext uri="{FF2B5EF4-FFF2-40B4-BE49-F238E27FC236}">
                <a16:creationId xmlns:a16="http://schemas.microsoft.com/office/drawing/2014/main" id="{F3DD4BF4-0F84-279F-EEE0-C55756E479A6}"/>
              </a:ext>
            </a:extLst>
          </p:cNvPr>
          <p:cNvSpPr>
            <a:spLocks noChangeArrowheads="1"/>
          </p:cNvSpPr>
          <p:nvPr/>
        </p:nvSpPr>
        <p:spPr bwMode="auto">
          <a:xfrm>
            <a:off x="144650" y="88530"/>
            <a:ext cx="7914469" cy="3370153"/>
          </a:xfrm>
          <a:prstGeom prst="rect">
            <a:avLst/>
          </a:prstGeom>
          <a:solidFill>
            <a:schemeClr val="tx2">
              <a:lumMod val="75000"/>
            </a:schemeClr>
          </a:solidFill>
          <a:ln>
            <a:noFill/>
          </a:ln>
          <a:effectLst/>
        </p:spPr>
        <p:txBody>
          <a:bodyPr vert="horz" wrap="square" lIns="91440"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az-Latn-AZ" altLang="en-US" sz="2400" b="0" i="0" u="none" strike="noStrike" cap="none" normalizeH="0" baseline="0" dirty="0">
                <a:ln>
                  <a:noFill/>
                </a:ln>
                <a:solidFill>
                  <a:srgbClr val="202124"/>
                </a:solidFill>
                <a:effectLst/>
                <a:latin typeface="Times New Roman" panose="02020603050405020304" pitchFamily="18" charset="0"/>
                <a:ea typeface="Times New Roman" panose="02020603050405020304" pitchFamily="18" charset="0"/>
                <a:cs typeface="Times New Roman" panose="02020603050405020304" pitchFamily="18" charset="0"/>
              </a:rPr>
              <a:t>Dünyanın bir çox nöqtələrinə sürətli və sərfəli daşınma, daşınma prosesinin əvvəlindən axıra qədər işçilərin nəzarəti, müştəriyə operativ məlumat verilməsi və nəqliyyatın təhlükəsizliyi prinsiplərinə xüsusi diqqət yetirilməsi bizim üçün əsas prioritetlərdir. Biz işimizin hər bir aspektində ən son texnoloji nailiyyətləri və lazımi beynəlxalq standartları tətbiq etsək, istəklərinizi tam şəkildə yerinə yetirə biləcəyik. İnanırıq ki, uzaq məsafələrə baxmayaraq bizi və sizi bir-birinizə daha da yaxınlaşdıran əməkdaşlıq sizi qane edəcək.</a:t>
            </a:r>
            <a:r>
              <a:rPr kumimoji="0" lang="en-US" altLang="en-US" b="0" i="0" u="none" strike="noStrike" cap="none" normalizeH="0" baseline="0" dirty="0">
                <a:ln>
                  <a:noFill/>
                </a:ln>
                <a:solidFill>
                  <a:schemeClr val="tx1"/>
                </a:solidFill>
                <a:effectLst/>
              </a:rPr>
              <a:t> </a:t>
            </a:r>
            <a:endParaRPr kumimoji="0" lang="en-US" altLang="en-US" sz="3200" b="0" i="0" u="none" strike="noStrike" cap="none" normalizeH="0" baseline="0" dirty="0">
              <a:ln>
                <a:noFill/>
              </a:ln>
              <a:solidFill>
                <a:schemeClr val="tx1"/>
              </a:solidFill>
              <a:effectLst/>
              <a:latin typeface="Arial" panose="020B0604020202020204" pitchFamily="34" charset="0"/>
            </a:endParaRPr>
          </a:p>
        </p:txBody>
      </p:sp>
      <p:sp>
        <p:nvSpPr>
          <p:cNvPr id="9" name="TextBox 8">
            <a:extLst>
              <a:ext uri="{FF2B5EF4-FFF2-40B4-BE49-F238E27FC236}">
                <a16:creationId xmlns:a16="http://schemas.microsoft.com/office/drawing/2014/main" id="{4B4AE1F0-B86D-F1FA-C9E7-C6166B492855}"/>
              </a:ext>
            </a:extLst>
          </p:cNvPr>
          <p:cNvSpPr txBox="1"/>
          <p:nvPr/>
        </p:nvSpPr>
        <p:spPr>
          <a:xfrm>
            <a:off x="13003078" y="10759519"/>
            <a:ext cx="102385" cy="369332"/>
          </a:xfrm>
          <a:prstGeom prst="rect">
            <a:avLst/>
          </a:prstGeom>
          <a:solidFill>
            <a:schemeClr val="tx2">
              <a:lumMod val="75000"/>
            </a:schemeClr>
          </a:solidFill>
        </p:spPr>
        <p:txBody>
          <a:bodyPr wrap="square" rtlCol="0">
            <a:spAutoFit/>
          </a:bodyPr>
          <a:lstStyle/>
          <a:p>
            <a:endParaRPr lang="en-US" dirty="0"/>
          </a:p>
        </p:txBody>
      </p:sp>
      <p:sp>
        <p:nvSpPr>
          <p:cNvPr id="10" name="Rectangle 5">
            <a:extLst>
              <a:ext uri="{FF2B5EF4-FFF2-40B4-BE49-F238E27FC236}">
                <a16:creationId xmlns:a16="http://schemas.microsoft.com/office/drawing/2014/main" id="{B897B1BD-190C-DFE4-6FCE-51AA16D51730}"/>
              </a:ext>
            </a:extLst>
          </p:cNvPr>
          <p:cNvSpPr>
            <a:spLocks noChangeArrowheads="1"/>
          </p:cNvSpPr>
          <p:nvPr/>
        </p:nvSpPr>
        <p:spPr bwMode="auto">
          <a:xfrm>
            <a:off x="5259090" y="3721344"/>
            <a:ext cx="6757261" cy="3000821"/>
          </a:xfrm>
          <a:prstGeom prst="rect">
            <a:avLst/>
          </a:prstGeom>
          <a:solidFill>
            <a:schemeClr val="tx2">
              <a:lumMod val="75000"/>
            </a:schemeClr>
          </a:solidFill>
          <a:ln>
            <a:noFill/>
          </a:ln>
          <a:effectLst/>
        </p:spPr>
        <p:txBody>
          <a:bodyPr vert="horz" wrap="square" lIns="91440"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az-Latn-AZ" altLang="en-US" sz="2400" b="0" i="0" u="none" strike="noStrike" cap="none" normalizeH="0" baseline="0" dirty="0">
                <a:ln>
                  <a:noFill/>
                </a:ln>
                <a:solidFill>
                  <a:srgbClr val="202124"/>
                </a:solidFill>
                <a:effectLst/>
                <a:latin typeface="Times New Roman" panose="02020603050405020304" pitchFamily="18" charset="0"/>
                <a:ea typeface="Times New Roman" panose="02020603050405020304" pitchFamily="18" charset="0"/>
                <a:cs typeface="Times New Roman" panose="02020603050405020304" pitchFamily="18" charset="0"/>
              </a:rPr>
              <a:t>Müxtəlif təyinatlı (soyuducu, evakuator, lapa, tent) 1200-dən çox nəqliyyat vasitəsi ilə 500 kq-dan 26 tona qədər yüklərin sığortalı daşınmasını təmin edirik. Uzunluğu minimum 2 metrdən 13,6 metrə qədər dəyişən Fiat Doblo avtomobillərimizdən başlayaraq qoşqularımızla yükün uzunluğuna görə də alternativlər təqdim edirik. Əlbəttə ki, həftənin yeddi günü, gündə iyirmi dörd saat sizin xidmətinizdəyik.</a:t>
            </a:r>
            <a:r>
              <a:rPr kumimoji="0" lang="en-US" altLang="en-US" b="0" i="0" u="none" strike="noStrike" cap="none" normalizeH="0" baseline="0" dirty="0">
                <a:ln>
                  <a:noFill/>
                </a:ln>
                <a:solidFill>
                  <a:schemeClr val="tx1"/>
                </a:solidFill>
                <a:effectLst/>
              </a:rPr>
              <a:t> </a:t>
            </a:r>
            <a:endParaRPr kumimoji="0" lang="en-US" altLang="en-US" sz="32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280161096"/>
      </p:ext>
    </p:extLst>
  </p:cSld>
  <p:clrMapOvr>
    <a:masterClrMapping/>
  </p:clrMapOvr>
  <p:transition spd="slow">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pic>
        <p:nvPicPr>
          <p:cNvPr id="19458" name="Picture 2" descr="Mərkəz haqqında | Abşeron Logistika Mərkəzi">
            <a:extLst>
              <a:ext uri="{FF2B5EF4-FFF2-40B4-BE49-F238E27FC236}">
                <a16:creationId xmlns:a16="http://schemas.microsoft.com/office/drawing/2014/main" id="{C7A93B05-1675-3331-DD38-A2A87BC38CFF}"/>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t="15730"/>
          <a:stretch/>
        </p:blipFill>
        <p:spPr bwMode="auto">
          <a:xfrm>
            <a:off x="0" y="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8D6F4504-AC01-9880-2769-15FCE3600E60}"/>
              </a:ext>
            </a:extLst>
          </p:cNvPr>
          <p:cNvSpPr txBox="1"/>
          <p:nvPr/>
        </p:nvSpPr>
        <p:spPr>
          <a:xfrm>
            <a:off x="353868" y="982171"/>
            <a:ext cx="11484244" cy="4893647"/>
          </a:xfrm>
          <a:prstGeom prst="rect">
            <a:avLst/>
          </a:prstGeom>
          <a:solidFill>
            <a:schemeClr val="accent1">
              <a:lumMod val="50000"/>
            </a:schemeClr>
          </a:solidFill>
        </p:spPr>
        <p:txBody>
          <a:bodyPr wrap="square" rtlCol="0">
            <a:spAutoFit/>
          </a:bodyPr>
          <a:lstStyle/>
          <a:p>
            <a:r>
              <a:rPr lang="az-Latn-AZ" sz="2400" dirty="0">
                <a:effectLst/>
                <a:latin typeface="Times New Roman" panose="02020603050405020304" pitchFamily="18" charset="0"/>
                <a:ea typeface="Calibri" panose="020F0502020204030204" pitchFamily="34" charset="0"/>
              </a:rPr>
              <a:t>Abşeron Logistika Mərkəzi tarixi ipək yolu üzərində yerləşmişdir və beynəlxalq sertifikata malikdir. Bu mərkəz beynəlxalq standartlara cavab verən və Azərbaycanda inteqrasiyaya sahib olan həmçinin mühüm əhəmiyyət kəsb edən ilk özəl logistik mərkəzdir. Abşeron Logistika Mərkəzi 13 avqust 2018-ci ildə Bakı şəhərinin Qaradağ rayonu Lökbatan qəsəbəsində fəaliyyətə başlamışdır.  ALM-i 65,7 ha ərazini əhatə edir. 11 mln ton yükdaşıma gücünə malik Abşeron Logistika Mərkəzi Azərbaycanda kənd təsərrüfatı məhsullarının ixracı üçün istifadə olunur. ALM-nın yükdaşıma qabiliyyəti sutkada 30 min ton yük təşkil edir.</a:t>
            </a:r>
          </a:p>
          <a:p>
            <a:r>
              <a:rPr lang="az-Latn-AZ" sz="2400" dirty="0">
                <a:effectLst/>
                <a:latin typeface="Times New Roman" panose="02020603050405020304" pitchFamily="18" charset="0"/>
                <a:ea typeface="Calibri" panose="020F0502020204030204" pitchFamily="34" charset="0"/>
              </a:rPr>
              <a:t>ALM-da 2400 konteyner tutumu olan terminal, 21 min ton böyük yuk tutumlu yük terminalı, 8100 kvm qapalı anbar sahəsi olacaqdır. Mərkəzdə 200 yük avtomobili üçün park, dəmiryolu və avtomobil körpüləri, üçmərtəbəli gömrük binası, inzibzti binalar tikilib. Mərkəzdə ümümi uzunluğu 12 km olan dəmiryolu xətti də fəaliyyət göstərir. Logistika mərkəzi Baki-Tbilisi-Qars dəmiryolu marşrutlarına qoşulur.</a:t>
            </a:r>
            <a:endParaRPr lang="en-US" sz="3200" dirty="0"/>
          </a:p>
        </p:txBody>
      </p:sp>
    </p:spTree>
    <p:extLst>
      <p:ext uri="{BB962C8B-B14F-4D97-AF65-F5344CB8AC3E}">
        <p14:creationId xmlns:p14="http://schemas.microsoft.com/office/powerpoint/2010/main" val="3448569335"/>
      </p:ext>
    </p:extLst>
  </p:cSld>
  <p:clrMapOvr>
    <a:masterClrMapping/>
  </p:clrMapOvr>
  <p:transition spd="slow">
    <p:push di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41EA789-10A0-AC0A-166B-903BA550336A}"/>
              </a:ext>
            </a:extLst>
          </p:cNvPr>
          <p:cNvSpPr txBox="1"/>
          <p:nvPr/>
        </p:nvSpPr>
        <p:spPr>
          <a:xfrm>
            <a:off x="414580" y="878294"/>
            <a:ext cx="6869624" cy="4576637"/>
          </a:xfrm>
          <a:prstGeom prst="rect">
            <a:avLst/>
          </a:prstGeom>
          <a:noFill/>
        </p:spPr>
        <p:txBody>
          <a:bodyPr wrap="square">
            <a:spAutoFit/>
          </a:bodyPr>
          <a:lstStyle/>
          <a:p>
            <a:pPr algn="just">
              <a:lnSpc>
                <a:spcPct val="150000"/>
              </a:lnSpc>
              <a:spcAft>
                <a:spcPts val="1000"/>
              </a:spcAft>
            </a:pPr>
            <a:r>
              <a:rPr lang="az-Latn-AZ" sz="2000">
                <a:effectLst/>
                <a:latin typeface="Times New Roman" panose="02020603050405020304" pitchFamily="18" charset="0"/>
                <a:ea typeface="Calibri" panose="020F0502020204030204" pitchFamily="34" charset="0"/>
                <a:cs typeface="Times New Roman" panose="02020603050405020304" pitchFamily="18" charset="0"/>
              </a:rPr>
              <a:t> </a:t>
            </a:r>
            <a:r>
              <a:rPr lang="az-Latn-AZ" sz="2000">
                <a:effectLst/>
                <a:latin typeface="Times New Roman" panose="02020603050405020304" pitchFamily="18" charset="0"/>
                <a:ea typeface="Times New Roman" panose="02020603050405020304" pitchFamily="18" charset="0"/>
                <a:cs typeface="Times New Roman" panose="02020603050405020304" pitchFamily="18" charset="0"/>
              </a:rPr>
              <a:t>Abşeron Logistika Mərkəzi öz fəaliyyətini beynəlxalq standartlara uyğun olaraq davam etdirir. Mərkəz “TÜV Austria” beynəlxalq sertifikatlaşdırma təşkilatı tərəfindən keçirilmiş audit nəticəsində aşağıdakı sertifikatlara layiq görülmüşdür.</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1000"/>
              </a:spcAft>
            </a:pPr>
            <a:r>
              <a:rPr lang="az-Latn-AZ" sz="2000">
                <a:effectLst/>
                <a:latin typeface="Times New Roman" panose="02020603050405020304" pitchFamily="18" charset="0"/>
                <a:ea typeface="Times New Roman" panose="02020603050405020304" pitchFamily="18" charset="0"/>
                <a:cs typeface="Times New Roman" panose="02020603050405020304" pitchFamily="18" charset="0"/>
              </a:rPr>
              <a:t> 	</a:t>
            </a:r>
            <a:r>
              <a:rPr lang="az-Latn-AZ" sz="2000" b="1">
                <a:effectLst/>
                <a:latin typeface="Times New Roman" panose="02020603050405020304" pitchFamily="18" charset="0"/>
                <a:ea typeface="Times New Roman" panose="02020603050405020304" pitchFamily="18" charset="0"/>
                <a:cs typeface="Times New Roman" panose="02020603050405020304" pitchFamily="18" charset="0"/>
              </a:rPr>
              <a:t>ISO 9001: 2015 - KEYFİYYƏT İDARƏETMƏ SİSTEMİ</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1000"/>
              </a:spcAft>
            </a:pPr>
            <a:r>
              <a:rPr lang="az-Latn-AZ" sz="2000" b="1">
                <a:effectLst/>
                <a:latin typeface="Times New Roman" panose="02020603050405020304" pitchFamily="18" charset="0"/>
                <a:ea typeface="Times New Roman" panose="02020603050405020304" pitchFamily="18" charset="0"/>
                <a:cs typeface="Times New Roman" panose="02020603050405020304" pitchFamily="18" charset="0"/>
              </a:rPr>
              <a:t>          ISO 14001: 2015 - ƏTRAF MÜHİTİ İDARƏETMƏ SİSTEMİ</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1000"/>
              </a:spcAft>
            </a:pPr>
            <a:r>
              <a:rPr lang="az-Latn-AZ" sz="2000" b="1">
                <a:effectLst/>
                <a:latin typeface="Times New Roman" panose="02020603050405020304" pitchFamily="18" charset="0"/>
                <a:ea typeface="Times New Roman" panose="02020603050405020304" pitchFamily="18" charset="0"/>
                <a:cs typeface="Times New Roman" panose="02020603050405020304" pitchFamily="18" charset="0"/>
              </a:rPr>
              <a:t>          ISO 45001:2018 - PEŞƏ SAĞLAMLIĞI VƏ ƏMƏYİN   TƏHLÜKƏSİZLİYİ İDARƏETMƏ SİSTEMİ</a:t>
            </a:r>
            <a:endParaRPr lang="en-US" sz="2000" dirty="0"/>
          </a:p>
        </p:txBody>
      </p:sp>
      <p:pic>
        <p:nvPicPr>
          <p:cNvPr id="20482" name="Picture 2" descr="Abşeron Logistika Mərkəzi on LinkedIn: #abşeronlogistikamərkəzi #iso9001  #iso14001 #iso45001">
            <a:extLst>
              <a:ext uri="{FF2B5EF4-FFF2-40B4-BE49-F238E27FC236}">
                <a16:creationId xmlns:a16="http://schemas.microsoft.com/office/drawing/2014/main" id="{31C921E3-1A5B-09A9-D8B1-159AC72025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90116" y="1028082"/>
            <a:ext cx="3687304" cy="42770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526551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CDED41A-B9E3-3E7B-D2CD-714FFD3B6158}"/>
              </a:ext>
            </a:extLst>
          </p:cNvPr>
          <p:cNvSpPr txBox="1"/>
          <p:nvPr/>
        </p:nvSpPr>
        <p:spPr>
          <a:xfrm>
            <a:off x="1553059" y="195043"/>
            <a:ext cx="9085881" cy="523220"/>
          </a:xfrm>
          <a:prstGeom prst="rect">
            <a:avLst/>
          </a:prstGeom>
          <a:noFill/>
        </p:spPr>
        <p:txBody>
          <a:bodyPr wrap="square">
            <a:spAutoFit/>
          </a:bodyPr>
          <a:lstStyle/>
          <a:p>
            <a:r>
              <a:rPr lang="az-Latn-AZ" sz="2800" dirty="0">
                <a:effectLst/>
                <a:latin typeface="Times New Roman" panose="02020603050405020304" pitchFamily="18" charset="0"/>
                <a:ea typeface="Calibri" panose="020F0502020204030204" pitchFamily="34" charset="0"/>
              </a:rPr>
              <a:t>Abşeron Logistika Mərkəzi bir sıra xidmətlər həyata keçirir</a:t>
            </a:r>
            <a:endParaRPr lang="en-US" sz="2800" dirty="0"/>
          </a:p>
        </p:txBody>
      </p:sp>
      <p:sp>
        <p:nvSpPr>
          <p:cNvPr id="9" name="TextBox 8">
            <a:extLst>
              <a:ext uri="{FF2B5EF4-FFF2-40B4-BE49-F238E27FC236}">
                <a16:creationId xmlns:a16="http://schemas.microsoft.com/office/drawing/2014/main" id="{8F41C115-D592-8269-DFA8-5AE295C7716C}"/>
              </a:ext>
            </a:extLst>
          </p:cNvPr>
          <p:cNvSpPr txBox="1"/>
          <p:nvPr/>
        </p:nvSpPr>
        <p:spPr>
          <a:xfrm>
            <a:off x="585062" y="1120676"/>
            <a:ext cx="11395128" cy="1631216"/>
          </a:xfrm>
          <a:prstGeom prst="rect">
            <a:avLst/>
          </a:prstGeom>
          <a:noFill/>
        </p:spPr>
        <p:txBody>
          <a:bodyPr wrap="square">
            <a:spAutoFit/>
          </a:bodyPr>
          <a:lstStyle/>
          <a:p>
            <a:r>
              <a:rPr lang="az-Latn-AZ" sz="2000" dirty="0">
                <a:effectLst/>
                <a:latin typeface="Times New Roman" panose="02020603050405020304" pitchFamily="18" charset="0"/>
                <a:ea typeface="Calibri" panose="020F0502020204030204" pitchFamily="34" charset="0"/>
              </a:rPr>
              <a:t>       </a:t>
            </a:r>
            <a:r>
              <a:rPr lang="az-Latn-AZ" sz="2000" i="1" dirty="0">
                <a:effectLst/>
                <a:latin typeface="Times New Roman" panose="02020603050405020304" pitchFamily="18" charset="0"/>
                <a:ea typeface="Calibri" panose="020F0502020204030204" pitchFamily="34" charset="0"/>
              </a:rPr>
              <a:t>Vaqon daşımaları</a:t>
            </a:r>
            <a:r>
              <a:rPr lang="az-Latn-AZ" sz="2000" dirty="0">
                <a:effectLst/>
                <a:latin typeface="Times New Roman" panose="02020603050405020304" pitchFamily="18" charset="0"/>
                <a:ea typeface="Calibri" panose="020F0502020204030204" pitchFamily="34" charset="0"/>
              </a:rPr>
              <a:t>: Beynəlxalq əməkdaşlıq sayəsində səmərəli qiymət siyasəti və yüksək xidmət səviyyəsinə malikdir. Dəmir yolu yük daşımalarının həyata keçirilməsi üçün ehtiyac duyulan logistik və nəqliyyat xidmətləri  kompleksinə malik olan ən səmərəli  daşınma marşrutları həyata keçirilir. Bununla da yüklərin tam  təhlükəsiz şəkildə son təyinat nöqtəsinə çatdırılması prosesi təşkil edilir.Yükdaşımalarını təşkili aşağıdakı formada aparılır:</a:t>
            </a:r>
            <a:endParaRPr lang="en-US" sz="2000" dirty="0"/>
          </a:p>
        </p:txBody>
      </p:sp>
      <p:sp>
        <p:nvSpPr>
          <p:cNvPr id="11" name="TextBox 10">
            <a:extLst>
              <a:ext uri="{FF2B5EF4-FFF2-40B4-BE49-F238E27FC236}">
                <a16:creationId xmlns:a16="http://schemas.microsoft.com/office/drawing/2014/main" id="{667CE376-41C5-56A5-754F-B9774526E564}"/>
              </a:ext>
            </a:extLst>
          </p:cNvPr>
          <p:cNvSpPr txBox="1"/>
          <p:nvPr/>
        </p:nvSpPr>
        <p:spPr>
          <a:xfrm>
            <a:off x="309966" y="3238529"/>
            <a:ext cx="3874577" cy="504625"/>
          </a:xfrm>
          <a:prstGeom prst="rect">
            <a:avLst/>
          </a:prstGeom>
          <a:noFill/>
        </p:spPr>
        <p:txBody>
          <a:bodyPr wrap="square">
            <a:spAutoFit/>
          </a:bodyPr>
          <a:lstStyle/>
          <a:p>
            <a:pPr algn="just">
              <a:lnSpc>
                <a:spcPct val="150000"/>
              </a:lnSpc>
              <a:spcAft>
                <a:spcPts val="1000"/>
              </a:spcAft>
            </a:pPr>
            <a:r>
              <a:rPr lang="az-Latn-AZ" sz="2000" dirty="0">
                <a:effectLst/>
                <a:latin typeface="Times New Roman" panose="02020603050405020304" pitchFamily="18" charset="0"/>
                <a:ea typeface="Calibri" panose="020F0502020204030204" pitchFamily="34" charset="0"/>
                <a:cs typeface="Times New Roman" panose="02020603050405020304" pitchFamily="18" charset="0"/>
              </a:rPr>
              <a:t>Yüklərin ünvana çatdırılma xidməti</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TextBox 12">
            <a:extLst>
              <a:ext uri="{FF2B5EF4-FFF2-40B4-BE49-F238E27FC236}">
                <a16:creationId xmlns:a16="http://schemas.microsoft.com/office/drawing/2014/main" id="{94BDDAD7-D56C-113E-9D53-A8935508DE80}"/>
              </a:ext>
            </a:extLst>
          </p:cNvPr>
          <p:cNvSpPr txBox="1"/>
          <p:nvPr/>
        </p:nvSpPr>
        <p:spPr>
          <a:xfrm>
            <a:off x="4953968" y="3276620"/>
            <a:ext cx="2917555" cy="504625"/>
          </a:xfrm>
          <a:prstGeom prst="rect">
            <a:avLst/>
          </a:prstGeom>
          <a:noFill/>
        </p:spPr>
        <p:txBody>
          <a:bodyPr wrap="square">
            <a:spAutoFit/>
          </a:bodyPr>
          <a:lstStyle/>
          <a:p>
            <a:pPr algn="just">
              <a:lnSpc>
                <a:spcPct val="150000"/>
              </a:lnSpc>
              <a:spcAft>
                <a:spcPts val="1000"/>
              </a:spcAft>
            </a:pPr>
            <a:r>
              <a:rPr lang="az-Latn-AZ" sz="2000" dirty="0">
                <a:effectLst/>
                <a:latin typeface="Times New Roman" panose="02020603050405020304" pitchFamily="18" charset="0"/>
                <a:ea typeface="Calibri" panose="020F0502020204030204" pitchFamily="34" charset="0"/>
                <a:cs typeface="Times New Roman" panose="02020603050405020304" pitchFamily="18" charset="0"/>
              </a:rPr>
              <a:t>Yüklərin izlənməsi</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5" name="TextBox 14">
            <a:extLst>
              <a:ext uri="{FF2B5EF4-FFF2-40B4-BE49-F238E27FC236}">
                <a16:creationId xmlns:a16="http://schemas.microsoft.com/office/drawing/2014/main" id="{A1E68056-CCC0-3B3B-A3A5-6C86FAB3B87F}"/>
              </a:ext>
            </a:extLst>
          </p:cNvPr>
          <p:cNvSpPr txBox="1"/>
          <p:nvPr/>
        </p:nvSpPr>
        <p:spPr>
          <a:xfrm>
            <a:off x="8640948" y="3242455"/>
            <a:ext cx="2805193" cy="504625"/>
          </a:xfrm>
          <a:prstGeom prst="rect">
            <a:avLst/>
          </a:prstGeom>
          <a:noFill/>
        </p:spPr>
        <p:txBody>
          <a:bodyPr wrap="square">
            <a:spAutoFit/>
          </a:bodyPr>
          <a:lstStyle/>
          <a:p>
            <a:pPr algn="just">
              <a:lnSpc>
                <a:spcPct val="150000"/>
              </a:lnSpc>
              <a:spcAft>
                <a:spcPts val="1000"/>
              </a:spcAft>
            </a:pPr>
            <a:r>
              <a:rPr lang="az-Latn-AZ" sz="2000" dirty="0">
                <a:effectLst/>
                <a:latin typeface="Times New Roman" panose="02020603050405020304" pitchFamily="18" charset="0"/>
                <a:ea typeface="Calibri" panose="020F0502020204030204" pitchFamily="34" charset="0"/>
                <a:cs typeface="Times New Roman" panose="02020603050405020304" pitchFamily="18" charset="0"/>
              </a:rPr>
              <a:t>Yüklərin sığortalanması</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7" name="TextBox 16">
            <a:extLst>
              <a:ext uri="{FF2B5EF4-FFF2-40B4-BE49-F238E27FC236}">
                <a16:creationId xmlns:a16="http://schemas.microsoft.com/office/drawing/2014/main" id="{977B6A50-8D1E-ABFC-E33E-E22B0E4366D8}"/>
              </a:ext>
            </a:extLst>
          </p:cNvPr>
          <p:cNvSpPr txBox="1"/>
          <p:nvPr/>
        </p:nvSpPr>
        <p:spPr>
          <a:xfrm>
            <a:off x="1137188" y="4229791"/>
            <a:ext cx="2220132" cy="504625"/>
          </a:xfrm>
          <a:prstGeom prst="rect">
            <a:avLst/>
          </a:prstGeom>
          <a:noFill/>
        </p:spPr>
        <p:txBody>
          <a:bodyPr wrap="square">
            <a:spAutoFit/>
          </a:bodyPr>
          <a:lstStyle/>
          <a:p>
            <a:pPr algn="just">
              <a:lnSpc>
                <a:spcPct val="150000"/>
              </a:lnSpc>
              <a:spcAft>
                <a:spcPts val="1000"/>
              </a:spcAft>
            </a:pPr>
            <a:r>
              <a:rPr lang="az-Latn-AZ" sz="2000" dirty="0">
                <a:effectLst/>
                <a:latin typeface="Times New Roman" panose="02020603050405020304" pitchFamily="18" charset="0"/>
                <a:ea typeface="Calibri" panose="020F0502020204030204" pitchFamily="34" charset="0"/>
                <a:cs typeface="Times New Roman" panose="02020603050405020304" pitchFamily="18" charset="0"/>
              </a:rPr>
              <a:t>Broker xidmətləri</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9" name="TextBox 18">
            <a:extLst>
              <a:ext uri="{FF2B5EF4-FFF2-40B4-BE49-F238E27FC236}">
                <a16:creationId xmlns:a16="http://schemas.microsoft.com/office/drawing/2014/main" id="{72658338-941F-5010-DC0C-3F658A8E9B3F}"/>
              </a:ext>
            </a:extLst>
          </p:cNvPr>
          <p:cNvSpPr txBox="1"/>
          <p:nvPr/>
        </p:nvSpPr>
        <p:spPr>
          <a:xfrm>
            <a:off x="4953968" y="4217188"/>
            <a:ext cx="2547533" cy="504625"/>
          </a:xfrm>
          <a:prstGeom prst="rect">
            <a:avLst/>
          </a:prstGeom>
          <a:noFill/>
        </p:spPr>
        <p:txBody>
          <a:bodyPr wrap="square">
            <a:spAutoFit/>
          </a:bodyPr>
          <a:lstStyle/>
          <a:p>
            <a:pPr algn="just">
              <a:lnSpc>
                <a:spcPct val="150000"/>
              </a:lnSpc>
              <a:spcAft>
                <a:spcPts val="1000"/>
              </a:spcAft>
            </a:pPr>
            <a:r>
              <a:rPr lang="az-Latn-AZ" sz="2000" dirty="0">
                <a:effectLst/>
                <a:latin typeface="Times New Roman" panose="02020603050405020304" pitchFamily="18" charset="0"/>
                <a:ea typeface="Calibri" panose="020F0502020204030204" pitchFamily="34" charset="0"/>
                <a:cs typeface="Times New Roman" panose="02020603050405020304" pitchFamily="18" charset="0"/>
              </a:rPr>
              <a:t>Terminal xidmətləri</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1" name="TextBox 20">
            <a:extLst>
              <a:ext uri="{FF2B5EF4-FFF2-40B4-BE49-F238E27FC236}">
                <a16:creationId xmlns:a16="http://schemas.microsoft.com/office/drawing/2014/main" id="{B3896A5E-1DBD-DBAD-D014-A65464BBD79C}"/>
              </a:ext>
            </a:extLst>
          </p:cNvPr>
          <p:cNvSpPr txBox="1"/>
          <p:nvPr/>
        </p:nvSpPr>
        <p:spPr>
          <a:xfrm>
            <a:off x="8834677" y="4217188"/>
            <a:ext cx="3493577" cy="504625"/>
          </a:xfrm>
          <a:prstGeom prst="rect">
            <a:avLst/>
          </a:prstGeom>
          <a:noFill/>
        </p:spPr>
        <p:txBody>
          <a:bodyPr wrap="square">
            <a:spAutoFit/>
          </a:bodyPr>
          <a:lstStyle/>
          <a:p>
            <a:pPr algn="just">
              <a:lnSpc>
                <a:spcPct val="150000"/>
              </a:lnSpc>
              <a:spcAft>
                <a:spcPts val="1000"/>
              </a:spcAft>
            </a:pPr>
            <a:r>
              <a:rPr lang="az-Latn-AZ" sz="2000" dirty="0">
                <a:effectLst/>
                <a:latin typeface="Times New Roman" panose="02020603050405020304" pitchFamily="18" charset="0"/>
                <a:ea typeface="Calibri" panose="020F0502020204030204" pitchFamily="34" charset="0"/>
                <a:cs typeface="Times New Roman" panose="02020603050405020304" pitchFamily="18" charset="0"/>
              </a:rPr>
              <a:t>Tranzit xidmətləri</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3" name="TextBox 22">
            <a:extLst>
              <a:ext uri="{FF2B5EF4-FFF2-40B4-BE49-F238E27FC236}">
                <a16:creationId xmlns:a16="http://schemas.microsoft.com/office/drawing/2014/main" id="{A6DE3723-CFBD-9227-886E-AFC9A4767E52}"/>
              </a:ext>
            </a:extLst>
          </p:cNvPr>
          <p:cNvSpPr txBox="1"/>
          <p:nvPr/>
        </p:nvSpPr>
        <p:spPr>
          <a:xfrm>
            <a:off x="4953968" y="5264990"/>
            <a:ext cx="6098582" cy="504625"/>
          </a:xfrm>
          <a:prstGeom prst="rect">
            <a:avLst/>
          </a:prstGeom>
          <a:noFill/>
        </p:spPr>
        <p:txBody>
          <a:bodyPr wrap="square">
            <a:spAutoFit/>
          </a:bodyPr>
          <a:lstStyle/>
          <a:p>
            <a:pPr algn="just">
              <a:lnSpc>
                <a:spcPct val="150000"/>
              </a:lnSpc>
              <a:spcAft>
                <a:spcPts val="1000"/>
              </a:spcAft>
            </a:pPr>
            <a:r>
              <a:rPr lang="az-Latn-AZ" sz="2000" dirty="0">
                <a:effectLst/>
                <a:latin typeface="Times New Roman" panose="02020603050405020304" pitchFamily="18" charset="0"/>
                <a:ea typeface="Calibri" panose="020F0502020204030204" pitchFamily="34" charset="0"/>
                <a:cs typeface="Times New Roman" panose="02020603050405020304" pitchFamily="18" charset="0"/>
              </a:rPr>
              <a:t>Anbar xidmətləri</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302533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CBD2238-7334-7EF6-1D7B-0871B7508A83}"/>
              </a:ext>
            </a:extLst>
          </p:cNvPr>
          <p:cNvSpPr txBox="1"/>
          <p:nvPr/>
        </p:nvSpPr>
        <p:spPr>
          <a:xfrm>
            <a:off x="1875293" y="139485"/>
            <a:ext cx="9091463" cy="461665"/>
          </a:xfrm>
          <a:prstGeom prst="rect">
            <a:avLst/>
          </a:prstGeom>
          <a:noFill/>
        </p:spPr>
        <p:txBody>
          <a:bodyPr wrap="none" rtlCol="0">
            <a:spAutoFit/>
          </a:bodyPr>
          <a:lstStyle/>
          <a:p>
            <a:r>
              <a:rPr lang="az-Latn-AZ" sz="2400"/>
              <a:t>Vaqon daşımaları illər üzrə aşağıdakı qarafiklərdə olduğu kimdir</a:t>
            </a:r>
            <a:endParaRPr lang="en-US" sz="2400" dirty="0"/>
          </a:p>
        </p:txBody>
      </p:sp>
      <p:graphicFrame>
        <p:nvGraphicFramePr>
          <p:cNvPr id="7" name="Chart 6">
            <a:extLst>
              <a:ext uri="{FF2B5EF4-FFF2-40B4-BE49-F238E27FC236}">
                <a16:creationId xmlns:a16="http://schemas.microsoft.com/office/drawing/2014/main" id="{9513431C-2DB2-5316-2170-95B001D7B443}"/>
              </a:ext>
            </a:extLst>
          </p:cNvPr>
          <p:cNvGraphicFramePr/>
          <p:nvPr>
            <p:extLst>
              <p:ext uri="{D42A27DB-BD31-4B8C-83A1-F6EECF244321}">
                <p14:modId xmlns:p14="http://schemas.microsoft.com/office/powerpoint/2010/main" val="2854473023"/>
              </p:ext>
            </p:extLst>
          </p:nvPr>
        </p:nvGraphicFramePr>
        <p:xfrm>
          <a:off x="555919" y="1115636"/>
          <a:ext cx="5178453" cy="475822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a:extLst>
              <a:ext uri="{FF2B5EF4-FFF2-40B4-BE49-F238E27FC236}">
                <a16:creationId xmlns:a16="http://schemas.microsoft.com/office/drawing/2014/main" id="{63CE1D21-3689-1F6D-DC3C-8FE27F086DDE}"/>
              </a:ext>
            </a:extLst>
          </p:cNvPr>
          <p:cNvGraphicFramePr/>
          <p:nvPr>
            <p:extLst>
              <p:ext uri="{D42A27DB-BD31-4B8C-83A1-F6EECF244321}">
                <p14:modId xmlns:p14="http://schemas.microsoft.com/office/powerpoint/2010/main" val="472686276"/>
              </p:ext>
            </p:extLst>
          </p:nvPr>
        </p:nvGraphicFramePr>
        <p:xfrm>
          <a:off x="6646675" y="1115636"/>
          <a:ext cx="5178452" cy="475822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217926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4590" y="501641"/>
            <a:ext cx="12082818" cy="507831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az-Latn-AZ" b="1" dirty="0">
                <a:latin typeface="Times New Roman" panose="02020603050405020304" pitchFamily="18" charset="0"/>
                <a:ea typeface="Calibri" panose="020F0502020204030204" pitchFamily="34" charset="0"/>
                <a:cs typeface="Times New Roman" panose="02020603050405020304" pitchFamily="18" charset="0"/>
              </a:rPr>
              <a:t>Mövzunun aktuallığı.</a:t>
            </a:r>
            <a:r>
              <a:rPr lang="az-Latn-AZ" dirty="0">
                <a:latin typeface="Times New Roman" panose="02020603050405020304" pitchFamily="18" charset="0"/>
                <a:ea typeface="Calibri" panose="020F0502020204030204" pitchFamily="34" charset="0"/>
                <a:cs typeface="Times New Roman" panose="02020603050405020304" pitchFamily="18" charset="0"/>
              </a:rPr>
              <a:t> </a:t>
            </a:r>
            <a:r>
              <a:rPr lang="az-Latn-AZ"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Logistikanın inkişaf etməsi ölkə iqtisadiyyatı üçün mühüm əhəmiyyət kəsb edir. Xüsusilə də son zamanlarda logistika kifayət qədər aktuallıq qazanmışdır. Burada vacib məsələlərdən biri mal və xidmətlərin dəyərinə bir başa təsir göstərən istehsal və son istehlakçıya çatdırılma zamanı xərclərin azaldılması məsələsidir. İqtisadiyyat inkişaf etdikcə logistikaya tələbat artır. Logistikada mənfi hal kimi qeyd edilən əsas məsələlərdən biri kimi tələb olunan nəqliyyat infrastrukturunun olmamasıdır. Ölkəmizdə son zamanlar avtomobil və dəmir yolu nəqliyyatı infrastrukturunun inkişafı üçün ciddi tədbirlər sistemi həyata keçirilmişdir və eyni zamanda keçirilməkdədir. Belə ki, logistika xarici-iqitsadi əlaqələrin qurulmasında, daşımalar zamanı vaxt itkisinin azaldılmasında, valyutanın həcminin yüksəldilməsində o cümlədən də tranzit potensialın artırılması və tranzit mövqeyin gücləndirilməsində önəmli faktor rolunu oynayır. Buna görə də ölkəmizdə bu kimi müsbət nəticələrin əldə olunması üçün çox mühüm əhəmiyyətli layihələr həyata keçirilir.</a:t>
            </a:r>
          </a:p>
          <a:p>
            <a:r>
              <a:rPr lang="az-Latn-AZ" b="1" dirty="0">
                <a:latin typeface="Times New Roman" panose="02020603050405020304" pitchFamily="18" charset="0"/>
                <a:cs typeface="Times New Roman" panose="02020603050405020304" pitchFamily="18" charset="0"/>
              </a:rPr>
              <a:t> Tədqiqatın məqsədi və vəzifələri. </a:t>
            </a:r>
            <a:r>
              <a:rPr lang="az-Latn-AZ" dirty="0">
                <a:latin typeface="Times New Roman" panose="02020603050405020304" pitchFamily="18" charset="0"/>
                <a:cs typeface="Times New Roman" panose="02020603050405020304" pitchFamily="18" charset="0"/>
              </a:rPr>
              <a:t>Məlum məsələdir ki, ölkəmizdə logistika o qədərdə güclü inkişaf etməmişdir. Tədqiqatın məqsədi Azərbaycanın logistika sahəsində mövcud olan problemlərini öyrənmək onun həll yollarını təklif etmək və ölkəmizdə logistika sektoru sahəsini inkişaf etdirməkdir. Təbii ki, burada hədəflənən nəticələrə logistika sektoru sahəsində vaxt itkisinin azaldılması, rəqabətin artırılması və ən əsası ölkəmizdə logistik yükdaşımaların həcminin artırılması məsələləri aiddir. Ümumiyyətlə ölkəmizdə logistikanın inkişaf etdirilməsi nəticəsində həm ölkə ərazisində istehsal olunan malların xaricə çıxarılmasında həmdə tranzitdən əlavə dəyərin yaradılmasında çox mühüm müsbət nəticələr əldə olunacaqdır. Bununla yanaşı inkişaf edən iqtisadi şəraitdə xarici təcrübənin və müasir logistik informasiya texnologiyalarının tətbiqi ölkəmizin logistika sektorunun inkişaf etdirilməsinə önəmli töhvələr bəxş edəcəkdir.</a:t>
            </a:r>
            <a:endParaRPr lang="en-GB" dirty="0">
              <a:latin typeface="Times New Roman" panose="02020603050405020304" pitchFamily="18" charset="0"/>
              <a:cs typeface="Times New Roman" panose="02020603050405020304" pitchFamily="18" charset="0"/>
            </a:endParaRPr>
          </a:p>
          <a:p>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055648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a:extLst>
              <a:ext uri="{FF2B5EF4-FFF2-40B4-BE49-F238E27FC236}">
                <a16:creationId xmlns:a16="http://schemas.microsoft.com/office/drawing/2014/main" id="{AB4EF48F-A507-1EA0-15A2-545185A19062}"/>
              </a:ext>
            </a:extLst>
          </p:cNvPr>
          <p:cNvGraphicFramePr/>
          <p:nvPr>
            <p:extLst>
              <p:ext uri="{D42A27DB-BD31-4B8C-83A1-F6EECF244321}">
                <p14:modId xmlns:p14="http://schemas.microsoft.com/office/powerpoint/2010/main" val="2329834200"/>
              </p:ext>
            </p:extLst>
          </p:nvPr>
        </p:nvGraphicFramePr>
        <p:xfrm>
          <a:off x="1301858" y="59572"/>
          <a:ext cx="9314481" cy="313695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a16="http://schemas.microsoft.com/office/drawing/2014/main" id="{AB4EF48F-A507-1EA0-15A2-545185A19062}"/>
              </a:ext>
            </a:extLst>
          </p:cNvPr>
          <p:cNvGraphicFramePr/>
          <p:nvPr>
            <p:extLst>
              <p:ext uri="{D42A27DB-BD31-4B8C-83A1-F6EECF244321}">
                <p14:modId xmlns:p14="http://schemas.microsoft.com/office/powerpoint/2010/main" val="3395661559"/>
              </p:ext>
            </p:extLst>
          </p:nvPr>
        </p:nvGraphicFramePr>
        <p:xfrm>
          <a:off x="1301858" y="3429000"/>
          <a:ext cx="9314481" cy="336942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102189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pic>
        <p:nvPicPr>
          <p:cNvPr id="21506" name="Picture 2" descr="Abşeron Logistika Mərkəzi | Abşeron Logistika Mərkəzi">
            <a:extLst>
              <a:ext uri="{FF2B5EF4-FFF2-40B4-BE49-F238E27FC236}">
                <a16:creationId xmlns:a16="http://schemas.microsoft.com/office/drawing/2014/main" id="{8B9069D0-B0AE-B894-40C6-49B18430FFE1}"/>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5A49CC6-0816-A58C-938C-6C9C525EB5C0}"/>
              </a:ext>
            </a:extLst>
          </p:cNvPr>
          <p:cNvSpPr txBox="1"/>
          <p:nvPr/>
        </p:nvSpPr>
        <p:spPr>
          <a:xfrm>
            <a:off x="2646335" y="127569"/>
            <a:ext cx="6129580" cy="1889620"/>
          </a:xfrm>
          <a:prstGeom prst="rect">
            <a:avLst/>
          </a:prstGeom>
          <a:solidFill>
            <a:schemeClr val="tx2">
              <a:lumMod val="50000"/>
            </a:schemeClr>
          </a:solidFill>
        </p:spPr>
        <p:txBody>
          <a:bodyPr wrap="square">
            <a:spAutoFit/>
          </a:bodyPr>
          <a:lstStyle/>
          <a:p>
            <a:pPr algn="just">
              <a:lnSpc>
                <a:spcPct val="150000"/>
              </a:lnSpc>
              <a:spcAft>
                <a:spcPts val="100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az-Latn-AZ" sz="2000" i="1" dirty="0">
                <a:effectLst/>
                <a:latin typeface="Times New Roman" panose="02020603050405020304" pitchFamily="18" charset="0"/>
                <a:ea typeface="Calibri" panose="020F0502020204030204" pitchFamily="34" charset="0"/>
                <a:cs typeface="Times New Roman" panose="02020603050405020304" pitchFamily="18" charset="0"/>
              </a:rPr>
              <a:t>Konteyner daşımaları:</a:t>
            </a:r>
            <a:r>
              <a:rPr lang="az-Latn-AZ" sz="2000" dirty="0">
                <a:effectLst/>
                <a:latin typeface="Times New Roman" panose="02020603050405020304" pitchFamily="18" charset="0"/>
                <a:ea typeface="Calibri" panose="020F0502020204030204" pitchFamily="34" charset="0"/>
                <a:cs typeface="Times New Roman" panose="02020603050405020304" pitchFamily="18" charset="0"/>
              </a:rPr>
              <a:t>Abşeron logistika mərkəzi 15 000 m</a:t>
            </a:r>
            <a:r>
              <a:rPr lang="az-Latn-AZ" sz="2000" baseline="30000" dirty="0">
                <a:effectLst/>
                <a:latin typeface="Times New Roman" panose="02020603050405020304" pitchFamily="18" charset="0"/>
                <a:ea typeface="Calibri" panose="020F0502020204030204" pitchFamily="34" charset="0"/>
                <a:cs typeface="Times New Roman" panose="02020603050405020304" pitchFamily="18" charset="0"/>
              </a:rPr>
              <a:t>2</a:t>
            </a:r>
            <a:r>
              <a:rPr lang="az-Latn-AZ" sz="2000" dirty="0">
                <a:effectLst/>
                <a:latin typeface="Times New Roman" panose="02020603050405020304" pitchFamily="18" charset="0"/>
                <a:ea typeface="Calibri" panose="020F0502020204030204" pitchFamily="34" charset="0"/>
                <a:cs typeface="Times New Roman" panose="02020603050405020304" pitchFamily="18" charset="0"/>
              </a:rPr>
              <a:t> konteyner saxlama ərazisi gəmi agentlikləri və intermodal investorlar üçün bir göndəriş mərkəzi yaratmağa imkan verir.</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06E64F97-E7CC-F6AB-8884-AF859B767A47}"/>
              </a:ext>
            </a:extLst>
          </p:cNvPr>
          <p:cNvSpPr txBox="1"/>
          <p:nvPr/>
        </p:nvSpPr>
        <p:spPr>
          <a:xfrm>
            <a:off x="350014" y="2352353"/>
            <a:ext cx="3692472" cy="463397"/>
          </a:xfrm>
          <a:prstGeom prst="rect">
            <a:avLst/>
          </a:prstGeom>
          <a:solidFill>
            <a:schemeClr val="tx2">
              <a:lumMod val="50000"/>
            </a:schemeClr>
          </a:solidFill>
        </p:spPr>
        <p:txBody>
          <a:bodyPr wrap="square">
            <a:spAutoFit/>
          </a:bodyPr>
          <a:lstStyle/>
          <a:p>
            <a:pPr algn="just">
              <a:lnSpc>
                <a:spcPct val="150000"/>
              </a:lnSpc>
              <a:spcAft>
                <a:spcPts val="100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Multimodal xidmətlərin göstərilməsi</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2D10ACF5-FA6A-56B5-8700-CCDF8C1862D1}"/>
              </a:ext>
            </a:extLst>
          </p:cNvPr>
          <p:cNvSpPr txBox="1"/>
          <p:nvPr/>
        </p:nvSpPr>
        <p:spPr>
          <a:xfrm>
            <a:off x="4392479" y="2354650"/>
            <a:ext cx="3692472" cy="463397"/>
          </a:xfrm>
          <a:prstGeom prst="rect">
            <a:avLst/>
          </a:prstGeom>
          <a:solidFill>
            <a:schemeClr val="tx2">
              <a:lumMod val="50000"/>
            </a:schemeClr>
          </a:solidFill>
        </p:spPr>
        <p:txBody>
          <a:bodyPr wrap="square">
            <a:spAutoFit/>
          </a:bodyPr>
          <a:lstStyle/>
          <a:p>
            <a:pPr algn="just">
              <a:lnSpc>
                <a:spcPct val="150000"/>
              </a:lnSpc>
              <a:spcAft>
                <a:spcPts val="100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Uzun məsafəli blok qatarlarla daşıma</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Box 10">
            <a:extLst>
              <a:ext uri="{FF2B5EF4-FFF2-40B4-BE49-F238E27FC236}">
                <a16:creationId xmlns:a16="http://schemas.microsoft.com/office/drawing/2014/main" id="{84AC84D7-D565-B913-8235-5452B54CC732}"/>
              </a:ext>
            </a:extLst>
          </p:cNvPr>
          <p:cNvSpPr txBox="1"/>
          <p:nvPr/>
        </p:nvSpPr>
        <p:spPr>
          <a:xfrm>
            <a:off x="8499510" y="2355189"/>
            <a:ext cx="3542673" cy="463397"/>
          </a:xfrm>
          <a:prstGeom prst="rect">
            <a:avLst/>
          </a:prstGeom>
          <a:solidFill>
            <a:schemeClr val="tx2">
              <a:lumMod val="50000"/>
            </a:schemeClr>
          </a:solidFill>
        </p:spPr>
        <p:txBody>
          <a:bodyPr wrap="square">
            <a:spAutoFit/>
          </a:bodyPr>
          <a:lstStyle/>
          <a:p>
            <a:pPr algn="just">
              <a:lnSpc>
                <a:spcPct val="150000"/>
              </a:lnSpc>
              <a:spcAft>
                <a:spcPts val="100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Daşınma sənədlərinin hazırlanması</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TextBox 12">
            <a:extLst>
              <a:ext uri="{FF2B5EF4-FFF2-40B4-BE49-F238E27FC236}">
                <a16:creationId xmlns:a16="http://schemas.microsoft.com/office/drawing/2014/main" id="{FA5CD729-B119-5C86-7A60-246339751B25}"/>
              </a:ext>
            </a:extLst>
          </p:cNvPr>
          <p:cNvSpPr txBox="1"/>
          <p:nvPr/>
        </p:nvSpPr>
        <p:spPr>
          <a:xfrm>
            <a:off x="3448352" y="3123653"/>
            <a:ext cx="5051158" cy="463397"/>
          </a:xfrm>
          <a:prstGeom prst="rect">
            <a:avLst/>
          </a:prstGeom>
          <a:solidFill>
            <a:schemeClr val="tx2">
              <a:lumMod val="50000"/>
            </a:schemeClr>
          </a:solidFill>
        </p:spPr>
        <p:txBody>
          <a:bodyPr wrap="square">
            <a:spAutoFit/>
          </a:bodyPr>
          <a:lstStyle/>
          <a:p>
            <a:pPr algn="just">
              <a:lnSpc>
                <a:spcPct val="150000"/>
              </a:lnSpc>
              <a:spcAft>
                <a:spcPts val="100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MPS və SPS statuslu fitinq platformalarının təşkili</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5" name="TextBox 14">
            <a:extLst>
              <a:ext uri="{FF2B5EF4-FFF2-40B4-BE49-F238E27FC236}">
                <a16:creationId xmlns:a16="http://schemas.microsoft.com/office/drawing/2014/main" id="{062F84BF-315D-8031-CC38-A7F30E01B6C2}"/>
              </a:ext>
            </a:extLst>
          </p:cNvPr>
          <p:cNvSpPr txBox="1"/>
          <p:nvPr/>
        </p:nvSpPr>
        <p:spPr>
          <a:xfrm>
            <a:off x="630923" y="3991334"/>
            <a:ext cx="2344119" cy="463397"/>
          </a:xfrm>
          <a:prstGeom prst="rect">
            <a:avLst/>
          </a:prstGeom>
          <a:solidFill>
            <a:schemeClr val="tx2">
              <a:lumMod val="50000"/>
            </a:schemeClr>
          </a:solidFill>
        </p:spPr>
        <p:txBody>
          <a:bodyPr wrap="square">
            <a:spAutoFit/>
          </a:bodyPr>
          <a:lstStyle/>
          <a:p>
            <a:pPr algn="just">
              <a:lnSpc>
                <a:spcPct val="150000"/>
              </a:lnSpc>
              <a:spcAft>
                <a:spcPts val="100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Broker xidmətləri</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7" name="TextBox 16">
            <a:extLst>
              <a:ext uri="{FF2B5EF4-FFF2-40B4-BE49-F238E27FC236}">
                <a16:creationId xmlns:a16="http://schemas.microsoft.com/office/drawing/2014/main" id="{A4450C27-2E86-57A9-C3BF-ABC9DC887891}"/>
              </a:ext>
            </a:extLst>
          </p:cNvPr>
          <p:cNvSpPr txBox="1"/>
          <p:nvPr/>
        </p:nvSpPr>
        <p:spPr>
          <a:xfrm>
            <a:off x="4649492" y="3991334"/>
            <a:ext cx="2504247" cy="463397"/>
          </a:xfrm>
          <a:prstGeom prst="rect">
            <a:avLst/>
          </a:prstGeom>
          <a:solidFill>
            <a:schemeClr val="tx2">
              <a:lumMod val="50000"/>
            </a:schemeClr>
          </a:solidFill>
        </p:spPr>
        <p:txBody>
          <a:bodyPr wrap="square">
            <a:spAutoFit/>
          </a:bodyPr>
          <a:lstStyle/>
          <a:p>
            <a:pPr algn="just">
              <a:lnSpc>
                <a:spcPct val="150000"/>
              </a:lnSpc>
              <a:spcAft>
                <a:spcPts val="100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Terminal xidmətləri</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9" name="TextBox 18">
            <a:extLst>
              <a:ext uri="{FF2B5EF4-FFF2-40B4-BE49-F238E27FC236}">
                <a16:creationId xmlns:a16="http://schemas.microsoft.com/office/drawing/2014/main" id="{E8EB6936-2721-3C96-5056-6E359B8A2104}"/>
              </a:ext>
            </a:extLst>
          </p:cNvPr>
          <p:cNvSpPr txBox="1"/>
          <p:nvPr/>
        </p:nvSpPr>
        <p:spPr>
          <a:xfrm>
            <a:off x="8294182" y="3994113"/>
            <a:ext cx="3140986" cy="463397"/>
          </a:xfrm>
          <a:prstGeom prst="rect">
            <a:avLst/>
          </a:prstGeom>
          <a:solidFill>
            <a:schemeClr val="tx2">
              <a:lumMod val="50000"/>
            </a:schemeClr>
          </a:solidFill>
        </p:spPr>
        <p:txBody>
          <a:bodyPr wrap="square">
            <a:spAutoFit/>
          </a:bodyPr>
          <a:lstStyle/>
          <a:p>
            <a:pPr algn="just">
              <a:lnSpc>
                <a:spcPct val="150000"/>
              </a:lnSpc>
              <a:spcAft>
                <a:spcPts val="100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Qapıdan qapıya xidməti</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1" name="TextBox 20">
            <a:extLst>
              <a:ext uri="{FF2B5EF4-FFF2-40B4-BE49-F238E27FC236}">
                <a16:creationId xmlns:a16="http://schemas.microsoft.com/office/drawing/2014/main" id="{6E967083-2A20-A2C9-D02E-32DC9C8A3B64}"/>
              </a:ext>
            </a:extLst>
          </p:cNvPr>
          <p:cNvSpPr txBox="1"/>
          <p:nvPr/>
        </p:nvSpPr>
        <p:spPr>
          <a:xfrm>
            <a:off x="4649492" y="4859015"/>
            <a:ext cx="2504247" cy="463397"/>
          </a:xfrm>
          <a:prstGeom prst="rect">
            <a:avLst/>
          </a:prstGeom>
          <a:solidFill>
            <a:schemeClr val="tx2">
              <a:lumMod val="50000"/>
            </a:schemeClr>
          </a:solidFill>
        </p:spPr>
        <p:txBody>
          <a:bodyPr wrap="square">
            <a:spAutoFit/>
          </a:bodyPr>
          <a:lstStyle/>
          <a:p>
            <a:pPr algn="just">
              <a:lnSpc>
                <a:spcPct val="150000"/>
              </a:lnSpc>
              <a:spcAft>
                <a:spcPts val="100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Anbar xidmətləri</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974372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0D9399B-DACE-8C44-4061-4EC88BDB18D9}"/>
              </a:ext>
            </a:extLst>
          </p:cNvPr>
          <p:cNvSpPr txBox="1"/>
          <p:nvPr/>
        </p:nvSpPr>
        <p:spPr>
          <a:xfrm>
            <a:off x="3248585" y="247973"/>
            <a:ext cx="6373796" cy="400110"/>
          </a:xfrm>
          <a:prstGeom prst="rect">
            <a:avLst/>
          </a:prstGeom>
          <a:noFill/>
        </p:spPr>
        <p:txBody>
          <a:bodyPr wrap="none" rtlCol="0">
            <a:spAutoFit/>
          </a:bodyPr>
          <a:lstStyle/>
          <a:p>
            <a:r>
              <a:rPr lang="az-Latn-AZ" sz="2000" dirty="0"/>
              <a:t>Konteyner daşımaları illər qrafiklərdə olduğu kimidir.</a:t>
            </a:r>
            <a:endParaRPr lang="en-US" sz="2000" dirty="0"/>
          </a:p>
        </p:txBody>
      </p:sp>
      <p:graphicFrame>
        <p:nvGraphicFramePr>
          <p:cNvPr id="5" name="Chart 4">
            <a:extLst>
              <a:ext uri="{FF2B5EF4-FFF2-40B4-BE49-F238E27FC236}">
                <a16:creationId xmlns:a16="http://schemas.microsoft.com/office/drawing/2014/main" id="{D090054D-9648-D774-0615-0BDCF5283EBB}"/>
              </a:ext>
            </a:extLst>
          </p:cNvPr>
          <p:cNvGraphicFramePr/>
          <p:nvPr>
            <p:extLst>
              <p:ext uri="{D42A27DB-BD31-4B8C-83A1-F6EECF244321}">
                <p14:modId xmlns:p14="http://schemas.microsoft.com/office/powerpoint/2010/main" val="2342956397"/>
              </p:ext>
            </p:extLst>
          </p:nvPr>
        </p:nvGraphicFramePr>
        <p:xfrm>
          <a:off x="652578" y="1069384"/>
          <a:ext cx="5192014" cy="429303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a16="http://schemas.microsoft.com/office/drawing/2014/main" id="{A0A1B540-64B3-03E0-C0B3-7EAF9BF1DD29}"/>
              </a:ext>
            </a:extLst>
          </p:cNvPr>
          <p:cNvGraphicFramePr/>
          <p:nvPr>
            <p:extLst>
              <p:ext uri="{D42A27DB-BD31-4B8C-83A1-F6EECF244321}">
                <p14:modId xmlns:p14="http://schemas.microsoft.com/office/powerpoint/2010/main" val="3673330172"/>
              </p:ext>
            </p:extLst>
          </p:nvPr>
        </p:nvGraphicFramePr>
        <p:xfrm>
          <a:off x="6690827" y="1069385"/>
          <a:ext cx="5192014" cy="429302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659178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1F79B010-826A-219A-8358-436956864D3D}"/>
              </a:ext>
            </a:extLst>
          </p:cNvPr>
          <p:cNvGraphicFramePr/>
          <p:nvPr>
            <p:extLst>
              <p:ext uri="{D42A27DB-BD31-4B8C-83A1-F6EECF244321}">
                <p14:modId xmlns:p14="http://schemas.microsoft.com/office/powerpoint/2010/main" val="2428000151"/>
              </p:ext>
            </p:extLst>
          </p:nvPr>
        </p:nvGraphicFramePr>
        <p:xfrm>
          <a:off x="448159" y="859509"/>
          <a:ext cx="5622010" cy="453390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A21A57D3-79A0-2265-9EF6-3E75FF38D6FA}"/>
              </a:ext>
            </a:extLst>
          </p:cNvPr>
          <p:cNvGraphicFramePr/>
          <p:nvPr>
            <p:extLst>
              <p:ext uri="{D42A27DB-BD31-4B8C-83A1-F6EECF244321}">
                <p14:modId xmlns:p14="http://schemas.microsoft.com/office/powerpoint/2010/main" val="4211351420"/>
              </p:ext>
            </p:extLst>
          </p:nvPr>
        </p:nvGraphicFramePr>
        <p:xfrm>
          <a:off x="6738615" y="859510"/>
          <a:ext cx="5226076" cy="45339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450468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1CB38CE-50EA-2379-DEC8-FF69D34A43EB}"/>
              </a:ext>
            </a:extLst>
          </p:cNvPr>
          <p:cNvSpPr txBox="1"/>
          <p:nvPr/>
        </p:nvSpPr>
        <p:spPr>
          <a:xfrm>
            <a:off x="476573" y="1229753"/>
            <a:ext cx="5815740" cy="4401205"/>
          </a:xfrm>
          <a:prstGeom prst="rect">
            <a:avLst/>
          </a:prstGeom>
          <a:noFill/>
        </p:spPr>
        <p:txBody>
          <a:bodyPr wrap="square">
            <a:spAutoFit/>
          </a:bodyPr>
          <a:lstStyle/>
          <a:p>
            <a:pPr algn="just"/>
            <a:r>
              <a:rPr lang="az-Latn-AZ" sz="2000" dirty="0"/>
              <a:t>    FedEx Şirkəti, əvvəllər Federal Ekspres Korporasiyası və daha sonra FDX Korporasiyası adlandırılırdı. Mərkəzi ofisi Memfis, Tennessi şəhərində yerləşir. Şirkətin əsası 1971-ci ildə Arkanzas ştatının Yale Universiteti məzunu Frederik V.Smit tərəfindən qoyulmuşdur. O,Yaledəki kurs işində şirkətin konsepsiyasını tərtib etdi. Bu konsepsiyanın əsas məqsədi təcili çatdırılmalarda daha çox özünü birüzə vermişdir.  O, 1973-cü ildə Memfis şəhərində  rəsmən fəaliyyətə başladı .  Mühüm əhəmiyyət kəsb edən  bu şirkət nəqliyyat , elektron ticarət və biznes xidmətlərinə yönəlmiş Amerikanın ən böyük şirkətlərindən biridir</a:t>
            </a:r>
            <a:r>
              <a:rPr lang="az-Latn-AZ" dirty="0"/>
              <a:t>.</a:t>
            </a:r>
          </a:p>
        </p:txBody>
      </p:sp>
      <p:pic>
        <p:nvPicPr>
          <p:cNvPr id="22530" name="Picture 2" descr="FedEx Mobile - Google Play'də Tətbiqlər">
            <a:extLst>
              <a:ext uri="{FF2B5EF4-FFF2-40B4-BE49-F238E27FC236}">
                <a16:creationId xmlns:a16="http://schemas.microsoft.com/office/drawing/2014/main" id="{0E434736-331E-6AEE-B94A-8B019E4C39B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10765" y="1229753"/>
            <a:ext cx="4876800" cy="44012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77469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FedEx to shave daily flights to align costs with lower demand - FreightWaves">
            <a:extLst>
              <a:ext uri="{FF2B5EF4-FFF2-40B4-BE49-F238E27FC236}">
                <a16:creationId xmlns:a16="http://schemas.microsoft.com/office/drawing/2014/main" id="{8D21493C-E6C3-E166-6C54-8D50CC6E9D05}"/>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12190412"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BA604D90-DF29-BB06-A094-3A05C048722D}"/>
              </a:ext>
            </a:extLst>
          </p:cNvPr>
          <p:cNvSpPr txBox="1"/>
          <p:nvPr/>
        </p:nvSpPr>
        <p:spPr>
          <a:xfrm>
            <a:off x="1793282" y="1242890"/>
            <a:ext cx="8605436" cy="4093428"/>
          </a:xfrm>
          <a:prstGeom prst="rect">
            <a:avLst/>
          </a:prstGeom>
          <a:solidFill>
            <a:schemeClr val="tx2">
              <a:lumMod val="50000"/>
            </a:schemeClr>
          </a:solidFill>
        </p:spPr>
        <p:txBody>
          <a:bodyPr wrap="square">
            <a:spAutoFit/>
          </a:bodyPr>
          <a:lstStyle/>
          <a:p>
            <a:r>
              <a:rPr lang="az-Latn-AZ" sz="2000" dirty="0"/>
              <a:t>FedEx-in həm Birləşmiş Ştatlarda, həm də dünyada nüfuzu,onu məşhur mədəniyyətdə ümumi bir mövzu halına gətirdi.  FedEx-in hava daşıma xidmətləri 2020-ci ilə qədər Memfis Beynəlxalq Hava Limanındakı əsas mərkəzini  dünyanın ən işlək yük hava limanına çevirdi .ABŞ-da fəaliyyət göstərən bu şirkət 547,000 işçi qüvvəsinə malikdir.  </a:t>
            </a:r>
          </a:p>
          <a:p>
            <a:r>
              <a:rPr lang="az-Latn-AZ" sz="2000" dirty="0"/>
              <a:t>     Şirkət sürətlə böyüdü və 1983-cü ilə qədər bir milyard dollar gəlir əldə etdi.Bu, ilk onilliyində heç vaxt birləşmə və ya satınalmalarda iştirak etməyən bir başlanğıc şirkəti üçün nadir hal idi. O, 1984-cü ildə Avropa və Asiyaya genişləndi. 1988-ci ildə o, əsas rəqiblərindən biri olan Flying Tiger Line-ı əldə edərək , dünyanın ən böyük tam xidmət göstərən yük aviaşirkətini yaradıb. 1994-cü ildə Federal Ekspress marketinq məqsədləri üçün adını qısaldaraq "FedEx" olaraq illərlə istifadə edilən ləqəbi rəsmi olaraq qəbul etdi.</a:t>
            </a:r>
          </a:p>
        </p:txBody>
      </p:sp>
    </p:spTree>
    <p:extLst>
      <p:ext uri="{BB962C8B-B14F-4D97-AF65-F5344CB8AC3E}">
        <p14:creationId xmlns:p14="http://schemas.microsoft.com/office/powerpoint/2010/main" val="32219183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pic>
        <p:nvPicPr>
          <p:cNvPr id="24578" name="Picture 2" descr="GM delivers first electric vans to FedEx | CNN Business">
            <a:extLst>
              <a:ext uri="{FF2B5EF4-FFF2-40B4-BE49-F238E27FC236}">
                <a16:creationId xmlns:a16="http://schemas.microsoft.com/office/drawing/2014/main" id="{245C1645-8F46-2B63-1841-B0069E7BB8B5}"/>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t="7491" b="17509"/>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AA0E0221-8E3E-7816-FBCF-3319298EF5D8}"/>
              </a:ext>
            </a:extLst>
          </p:cNvPr>
          <p:cNvSpPr txBox="1"/>
          <p:nvPr/>
        </p:nvSpPr>
        <p:spPr>
          <a:xfrm>
            <a:off x="3673098" y="3184760"/>
            <a:ext cx="8329694" cy="3416320"/>
          </a:xfrm>
          <a:prstGeom prst="rect">
            <a:avLst/>
          </a:prstGeom>
          <a:solidFill>
            <a:schemeClr val="tx2">
              <a:lumMod val="50000"/>
            </a:schemeClr>
          </a:solidFill>
        </p:spPr>
        <p:txBody>
          <a:bodyPr wrap="square">
            <a:spAutoFit/>
          </a:bodyPr>
          <a:lstStyle/>
          <a:p>
            <a:r>
              <a:rPr lang="az-Latn-AZ" sz="2400" dirty="0"/>
              <a:t>2020-ci maliyyə ili üçün FedEx, əvvəlki maliyyə dövrü ilə müqayisədə 0,7% azalma ilə illik 69,217 milyard ABŞ dolları olmaqla 1,286 milyard ABŞ dolları qazanc əldə etdiyini bildirdi. FedEx-in səhmləri hər bir səhm üçün 273 dollardan çox qiymətə alınıb və 2020-ci ilin dekabrında onun bazar kapitallaşması 2,459 milyard ABŞ dollarından çox qiymətləndirilib.  FedEx , ümumi gəlirə görə ən böyük ABŞ korporasiyalarının 2018-ci il Fortune 500 siyahısında 50-ci yerdə qərarlaşıb . </a:t>
            </a:r>
          </a:p>
        </p:txBody>
      </p:sp>
      <p:sp>
        <p:nvSpPr>
          <p:cNvPr id="11" name="TextBox 10">
            <a:extLst>
              <a:ext uri="{FF2B5EF4-FFF2-40B4-BE49-F238E27FC236}">
                <a16:creationId xmlns:a16="http://schemas.microsoft.com/office/drawing/2014/main" id="{B730606C-C808-452E-A3AE-9CBDDE3F2B4F}"/>
              </a:ext>
            </a:extLst>
          </p:cNvPr>
          <p:cNvSpPr txBox="1"/>
          <p:nvPr/>
        </p:nvSpPr>
        <p:spPr>
          <a:xfrm>
            <a:off x="182105" y="438223"/>
            <a:ext cx="6129580" cy="2308324"/>
          </a:xfrm>
          <a:prstGeom prst="rect">
            <a:avLst/>
          </a:prstGeom>
          <a:solidFill>
            <a:schemeClr val="tx2">
              <a:lumMod val="50000"/>
            </a:schemeClr>
          </a:solidFill>
        </p:spPr>
        <p:txBody>
          <a:bodyPr wrap="square">
            <a:spAutoFit/>
          </a:bodyPr>
          <a:lstStyle/>
          <a:p>
            <a:r>
              <a:rPr lang="az-Latn-AZ" sz="2400" dirty="0"/>
              <a:t> 2015-ci ilin aprelində FedEx, Avropadakı əməliyyatlarını şaxələndirmək məqsədi ilə rəqib firma TNT Express- i 4,8 milyard dollara satın aldı. 2020-ci ilin dekabrında FedEx, e-ticarət platforması olan ShopRunner-i satın aldı. </a:t>
            </a:r>
          </a:p>
        </p:txBody>
      </p:sp>
    </p:spTree>
    <p:extLst>
      <p:ext uri="{BB962C8B-B14F-4D97-AF65-F5344CB8AC3E}">
        <p14:creationId xmlns:p14="http://schemas.microsoft.com/office/powerpoint/2010/main" val="160329750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BD3FB69-DA55-A944-1F92-7E1B4888C0F8}"/>
              </a:ext>
            </a:extLst>
          </p:cNvPr>
          <p:cNvSpPr txBox="1"/>
          <p:nvPr/>
        </p:nvSpPr>
        <p:spPr>
          <a:xfrm>
            <a:off x="2805193" y="185979"/>
            <a:ext cx="7443405" cy="461665"/>
          </a:xfrm>
          <a:prstGeom prst="rect">
            <a:avLst/>
          </a:prstGeom>
          <a:noFill/>
        </p:spPr>
        <p:txBody>
          <a:bodyPr wrap="square" rtlCol="0">
            <a:spAutoFit/>
          </a:bodyPr>
          <a:lstStyle/>
          <a:p>
            <a:r>
              <a:rPr lang="az-Latn-AZ" sz="2400" dirty="0">
                <a:latin typeface="Arial" panose="020B0604020202020204" pitchFamily="34" charset="0"/>
                <a:cs typeface="Arial" panose="020B0604020202020204" pitchFamily="34" charset="0"/>
              </a:rPr>
              <a:t>FedEx Şirkəti maliyyə məlumatlarının statistikası</a:t>
            </a:r>
            <a:endParaRPr lang="en-US" sz="2400" dirty="0">
              <a:latin typeface="Arial" panose="020B0604020202020204" pitchFamily="34" charset="0"/>
              <a:cs typeface="Arial" panose="020B0604020202020204" pitchFamily="34" charset="0"/>
            </a:endParaRPr>
          </a:p>
        </p:txBody>
      </p:sp>
      <p:graphicFrame>
        <p:nvGraphicFramePr>
          <p:cNvPr id="5" name="Table 4">
            <a:extLst>
              <a:ext uri="{FF2B5EF4-FFF2-40B4-BE49-F238E27FC236}">
                <a16:creationId xmlns:a16="http://schemas.microsoft.com/office/drawing/2014/main" id="{8885F79E-7C63-2C61-43C4-3183AC0D2658}"/>
              </a:ext>
            </a:extLst>
          </p:cNvPr>
          <p:cNvGraphicFramePr>
            <a:graphicFrameLocks noGrp="1"/>
          </p:cNvGraphicFramePr>
          <p:nvPr>
            <p:extLst>
              <p:ext uri="{D42A27DB-BD31-4B8C-83A1-F6EECF244321}">
                <p14:modId xmlns:p14="http://schemas.microsoft.com/office/powerpoint/2010/main" val="1052134537"/>
              </p:ext>
            </p:extLst>
          </p:nvPr>
        </p:nvGraphicFramePr>
        <p:xfrm>
          <a:off x="958313" y="1038386"/>
          <a:ext cx="10275374" cy="5331417"/>
        </p:xfrm>
        <a:graphic>
          <a:graphicData uri="http://schemas.openxmlformats.org/drawingml/2006/table">
            <a:tbl>
              <a:tblPr>
                <a:tableStyleId>{5C22544A-7EE6-4342-B048-85BDC9FD1C3A}</a:tableStyleId>
              </a:tblPr>
              <a:tblGrid>
                <a:gridCol w="1192677">
                  <a:extLst>
                    <a:ext uri="{9D8B030D-6E8A-4147-A177-3AD203B41FA5}">
                      <a16:colId xmlns:a16="http://schemas.microsoft.com/office/drawing/2014/main" val="3091593858"/>
                    </a:ext>
                  </a:extLst>
                </a:gridCol>
                <a:gridCol w="1467911">
                  <a:extLst>
                    <a:ext uri="{9D8B030D-6E8A-4147-A177-3AD203B41FA5}">
                      <a16:colId xmlns:a16="http://schemas.microsoft.com/office/drawing/2014/main" val="3367539223"/>
                    </a:ext>
                  </a:extLst>
                </a:gridCol>
                <a:gridCol w="1743144">
                  <a:extLst>
                    <a:ext uri="{9D8B030D-6E8A-4147-A177-3AD203B41FA5}">
                      <a16:colId xmlns:a16="http://schemas.microsoft.com/office/drawing/2014/main" val="2406988665"/>
                    </a:ext>
                  </a:extLst>
                </a:gridCol>
                <a:gridCol w="2110122">
                  <a:extLst>
                    <a:ext uri="{9D8B030D-6E8A-4147-A177-3AD203B41FA5}">
                      <a16:colId xmlns:a16="http://schemas.microsoft.com/office/drawing/2014/main" val="416620432"/>
                    </a:ext>
                  </a:extLst>
                </a:gridCol>
                <a:gridCol w="2477099">
                  <a:extLst>
                    <a:ext uri="{9D8B030D-6E8A-4147-A177-3AD203B41FA5}">
                      <a16:colId xmlns:a16="http://schemas.microsoft.com/office/drawing/2014/main" val="3889157827"/>
                    </a:ext>
                  </a:extLst>
                </a:gridCol>
                <a:gridCol w="1284421">
                  <a:extLst>
                    <a:ext uri="{9D8B030D-6E8A-4147-A177-3AD203B41FA5}">
                      <a16:colId xmlns:a16="http://schemas.microsoft.com/office/drawing/2014/main" val="2997697296"/>
                    </a:ext>
                  </a:extLst>
                </a:gridCol>
              </a:tblGrid>
              <a:tr h="1388361">
                <a:tc>
                  <a:txBody>
                    <a:bodyPr/>
                    <a:lstStyle/>
                    <a:p>
                      <a:pPr algn="just">
                        <a:lnSpc>
                          <a:spcPct val="150000"/>
                        </a:lnSpc>
                        <a:spcAft>
                          <a:spcPts val="1000"/>
                        </a:spcAft>
                      </a:pPr>
                      <a:r>
                        <a:rPr lang="az-Latn-AZ" sz="1400" spc="25">
                          <a:effectLst/>
                        </a:rPr>
                        <a:t>     </a:t>
                      </a:r>
                      <a:endParaRPr lang="en-US" sz="1100">
                        <a:effectLst/>
                      </a:endParaRPr>
                    </a:p>
                    <a:p>
                      <a:pPr algn="just">
                        <a:lnSpc>
                          <a:spcPct val="150000"/>
                        </a:lnSpc>
                        <a:spcAft>
                          <a:spcPts val="1000"/>
                        </a:spcAft>
                      </a:pPr>
                      <a:r>
                        <a:rPr lang="az-Latn-AZ" sz="1400" spc="25">
                          <a:effectLst/>
                        </a:rPr>
                        <a:t>    İL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1000"/>
                        </a:spcAft>
                      </a:pPr>
                      <a:r>
                        <a:rPr lang="az-Latn-AZ" sz="1400" spc="25">
                          <a:effectLst/>
                        </a:rPr>
                        <a:t>Gəlir mln. USD$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1000"/>
                        </a:spcAft>
                      </a:pPr>
                      <a:r>
                        <a:rPr lang="ru-RU" sz="1400" spc="25">
                          <a:effectLst/>
                        </a:rPr>
                        <a:t>Xalis gəlir</a:t>
                      </a:r>
                      <a:br>
                        <a:rPr lang="ru-RU" sz="1400" spc="25">
                          <a:effectLst/>
                        </a:rPr>
                      </a:br>
                      <a:r>
                        <a:rPr lang="ru-RU" sz="1400" spc="25">
                          <a:effectLst/>
                        </a:rPr>
                        <a:t>m</a:t>
                      </a:r>
                      <a:r>
                        <a:rPr lang="az-Latn-AZ" sz="1400" spc="25">
                          <a:effectLst/>
                        </a:rPr>
                        <a:t>ln</a:t>
                      </a:r>
                      <a:r>
                        <a:rPr lang="ru-RU" sz="1400" spc="25">
                          <a:effectLst/>
                        </a:rPr>
                        <a:t>. USD$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1000"/>
                        </a:spcAft>
                      </a:pPr>
                      <a:r>
                        <a:rPr lang="ru-RU" sz="1400" spc="25">
                          <a:effectLst/>
                        </a:rPr>
                        <a:t>Ümumi aktivlər</a:t>
                      </a:r>
                      <a:br>
                        <a:rPr lang="ru-RU" sz="1400" spc="25">
                          <a:effectLst/>
                        </a:rPr>
                      </a:br>
                      <a:r>
                        <a:rPr lang="ru-RU" sz="1400" spc="25">
                          <a:effectLst/>
                        </a:rPr>
                        <a:t>m</a:t>
                      </a:r>
                      <a:r>
                        <a:rPr lang="az-Latn-AZ" sz="1400" spc="25">
                          <a:effectLst/>
                        </a:rPr>
                        <a:t>ln</a:t>
                      </a:r>
                      <a:r>
                        <a:rPr lang="ru-RU" sz="1400" spc="25">
                          <a:effectLst/>
                        </a:rPr>
                        <a:t>. USD$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1000"/>
                        </a:spcAft>
                      </a:pPr>
                      <a:r>
                        <a:rPr lang="ru-RU" sz="1400" spc="25">
                          <a:effectLst/>
                        </a:rPr>
                        <a:t>ABŞ dolları ilə bir səhmin qiyməti</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1000"/>
                        </a:spcAft>
                      </a:pPr>
                      <a:r>
                        <a:rPr lang="ru-RU" sz="1400" spc="25">
                          <a:effectLst/>
                        </a:rPr>
                        <a:t> </a:t>
                      </a:r>
                      <a:endParaRPr lang="en-US" sz="1100">
                        <a:effectLst/>
                      </a:endParaRPr>
                    </a:p>
                    <a:p>
                      <a:pPr algn="just">
                        <a:lnSpc>
                          <a:spcPct val="150000"/>
                        </a:lnSpc>
                        <a:spcAft>
                          <a:spcPts val="1000"/>
                        </a:spcAft>
                      </a:pPr>
                      <a:r>
                        <a:rPr lang="az-Latn-AZ" sz="1400" spc="25">
                          <a:effectLst/>
                        </a:rPr>
                        <a:t>  </a:t>
                      </a:r>
                      <a:r>
                        <a:rPr lang="ru-RU" sz="1400" spc="25">
                          <a:effectLst/>
                        </a:rPr>
                        <a:t>İşçilər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38926682"/>
                  </a:ext>
                </a:extLst>
              </a:tr>
              <a:tr h="657176">
                <a:tc>
                  <a:txBody>
                    <a:bodyPr/>
                    <a:lstStyle/>
                    <a:p>
                      <a:pPr algn="just">
                        <a:lnSpc>
                          <a:spcPct val="150000"/>
                        </a:lnSpc>
                        <a:spcAft>
                          <a:spcPts val="1000"/>
                        </a:spcAft>
                      </a:pPr>
                      <a:r>
                        <a:rPr lang="ru-RU" sz="1400" spc="25">
                          <a:effectLst/>
                        </a:rPr>
                        <a:t>2015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just">
                        <a:lnSpc>
                          <a:spcPct val="150000"/>
                        </a:lnSpc>
                        <a:spcAft>
                          <a:spcPts val="1000"/>
                        </a:spcAft>
                      </a:pPr>
                      <a:r>
                        <a:rPr lang="ru-RU" sz="1400" spc="25">
                          <a:effectLst/>
                        </a:rPr>
                        <a:t>47,453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just">
                        <a:lnSpc>
                          <a:spcPct val="150000"/>
                        </a:lnSpc>
                        <a:spcAft>
                          <a:spcPts val="1000"/>
                        </a:spcAft>
                      </a:pPr>
                      <a:r>
                        <a:rPr lang="ru-RU" sz="1400" spc="25">
                          <a:effectLst/>
                        </a:rPr>
                        <a:t>1050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just">
                        <a:lnSpc>
                          <a:spcPct val="150000"/>
                        </a:lnSpc>
                        <a:spcAft>
                          <a:spcPts val="1000"/>
                        </a:spcAft>
                      </a:pPr>
                      <a:r>
                        <a:rPr lang="ru-RU" sz="1400" spc="25">
                          <a:effectLst/>
                        </a:rPr>
                        <a:t>36,531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just">
                        <a:lnSpc>
                          <a:spcPct val="150000"/>
                        </a:lnSpc>
                        <a:spcAft>
                          <a:spcPts val="1000"/>
                        </a:spcAft>
                      </a:pPr>
                      <a:r>
                        <a:rPr lang="ru-RU" sz="1400" spc="25">
                          <a:effectLst/>
                        </a:rPr>
                        <a:t>165.33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just">
                        <a:lnSpc>
                          <a:spcPct val="150000"/>
                        </a:lnSpc>
                        <a:spcAft>
                          <a:spcPts val="1000"/>
                        </a:spcAft>
                      </a:pPr>
                      <a:r>
                        <a:rPr lang="ru-RU" sz="1400" spc="25">
                          <a:effectLst/>
                        </a:rPr>
                        <a:t>166.000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3456702106"/>
                  </a:ext>
                </a:extLst>
              </a:tr>
              <a:tr h="657176">
                <a:tc>
                  <a:txBody>
                    <a:bodyPr/>
                    <a:lstStyle/>
                    <a:p>
                      <a:pPr algn="just">
                        <a:lnSpc>
                          <a:spcPct val="150000"/>
                        </a:lnSpc>
                        <a:spcAft>
                          <a:spcPts val="1000"/>
                        </a:spcAft>
                      </a:pPr>
                      <a:r>
                        <a:rPr lang="ru-RU" sz="1400" spc="25">
                          <a:effectLst/>
                        </a:rPr>
                        <a:t>2016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just">
                        <a:lnSpc>
                          <a:spcPct val="150000"/>
                        </a:lnSpc>
                        <a:spcAft>
                          <a:spcPts val="1000"/>
                        </a:spcAft>
                      </a:pPr>
                      <a:r>
                        <a:rPr lang="ru-RU" sz="1400" spc="25">
                          <a:effectLst/>
                        </a:rPr>
                        <a:t>50,365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just">
                        <a:lnSpc>
                          <a:spcPct val="150000"/>
                        </a:lnSpc>
                        <a:spcAft>
                          <a:spcPts val="1000"/>
                        </a:spcAft>
                      </a:pPr>
                      <a:r>
                        <a:rPr lang="ru-RU" sz="1400" spc="25">
                          <a:effectLst/>
                        </a:rPr>
                        <a:t>1820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just">
                        <a:lnSpc>
                          <a:spcPct val="150000"/>
                        </a:lnSpc>
                        <a:spcAft>
                          <a:spcPts val="1000"/>
                        </a:spcAft>
                      </a:pPr>
                      <a:r>
                        <a:rPr lang="ru-RU" sz="1400" spc="25">
                          <a:effectLst/>
                        </a:rPr>
                        <a:t>45,959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just">
                        <a:lnSpc>
                          <a:spcPct val="150000"/>
                        </a:lnSpc>
                        <a:spcAft>
                          <a:spcPts val="1000"/>
                        </a:spcAft>
                      </a:pPr>
                      <a:r>
                        <a:rPr lang="ru-RU" sz="1400" spc="25">
                          <a:effectLst/>
                        </a:rPr>
                        <a:t>162.31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just">
                        <a:lnSpc>
                          <a:spcPct val="150000"/>
                        </a:lnSpc>
                        <a:spcAft>
                          <a:spcPts val="1000"/>
                        </a:spcAft>
                      </a:pPr>
                      <a:r>
                        <a:rPr lang="ru-RU" sz="1400" spc="25">
                          <a:effectLst/>
                        </a:rPr>
                        <a:t>168.000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1488440325"/>
                  </a:ext>
                </a:extLst>
              </a:tr>
              <a:tr h="657176">
                <a:tc>
                  <a:txBody>
                    <a:bodyPr/>
                    <a:lstStyle/>
                    <a:p>
                      <a:pPr algn="just">
                        <a:lnSpc>
                          <a:spcPct val="150000"/>
                        </a:lnSpc>
                        <a:spcAft>
                          <a:spcPts val="1000"/>
                        </a:spcAft>
                      </a:pPr>
                      <a:r>
                        <a:rPr lang="ru-RU" sz="1400" spc="25">
                          <a:effectLst/>
                        </a:rPr>
                        <a:t>2017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just">
                        <a:lnSpc>
                          <a:spcPct val="150000"/>
                        </a:lnSpc>
                        <a:spcAft>
                          <a:spcPts val="1000"/>
                        </a:spcAft>
                      </a:pPr>
                      <a:r>
                        <a:rPr lang="ru-RU" sz="1400" spc="25">
                          <a:effectLst/>
                        </a:rPr>
                        <a:t>60,319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just">
                        <a:lnSpc>
                          <a:spcPct val="150000"/>
                        </a:lnSpc>
                        <a:spcAft>
                          <a:spcPts val="1000"/>
                        </a:spcAft>
                      </a:pPr>
                      <a:r>
                        <a:rPr lang="ru-RU" sz="1400" spc="25">
                          <a:effectLst/>
                        </a:rPr>
                        <a:t>2,997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just">
                        <a:lnSpc>
                          <a:spcPct val="150000"/>
                        </a:lnSpc>
                        <a:spcAft>
                          <a:spcPts val="1000"/>
                        </a:spcAft>
                      </a:pPr>
                      <a:r>
                        <a:rPr lang="ru-RU" sz="1400" spc="25">
                          <a:effectLst/>
                        </a:rPr>
                        <a:t>48,552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just">
                        <a:lnSpc>
                          <a:spcPct val="150000"/>
                        </a:lnSpc>
                        <a:spcAft>
                          <a:spcPts val="1000"/>
                        </a:spcAft>
                      </a:pPr>
                      <a:r>
                        <a:rPr lang="ru-RU" sz="1400" spc="25">
                          <a:effectLst/>
                        </a:rPr>
                        <a:t>207.57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just">
                        <a:lnSpc>
                          <a:spcPct val="150000"/>
                        </a:lnSpc>
                        <a:spcAft>
                          <a:spcPts val="1000"/>
                        </a:spcAft>
                      </a:pPr>
                      <a:r>
                        <a:rPr lang="ru-RU" sz="1400" spc="25">
                          <a:effectLst/>
                        </a:rPr>
                        <a:t>169.000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4021514710"/>
                  </a:ext>
                </a:extLst>
              </a:tr>
              <a:tr h="657176">
                <a:tc>
                  <a:txBody>
                    <a:bodyPr/>
                    <a:lstStyle/>
                    <a:p>
                      <a:pPr algn="just">
                        <a:lnSpc>
                          <a:spcPct val="150000"/>
                        </a:lnSpc>
                        <a:spcAft>
                          <a:spcPts val="1000"/>
                        </a:spcAft>
                      </a:pPr>
                      <a:r>
                        <a:rPr lang="ru-RU" sz="1400" spc="25">
                          <a:effectLst/>
                        </a:rPr>
                        <a:t>2018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just">
                        <a:lnSpc>
                          <a:spcPct val="150000"/>
                        </a:lnSpc>
                        <a:spcAft>
                          <a:spcPts val="1000"/>
                        </a:spcAft>
                      </a:pPr>
                      <a:r>
                        <a:rPr lang="ru-RU" sz="1400" spc="25">
                          <a:effectLst/>
                        </a:rPr>
                        <a:t>65,450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just">
                        <a:lnSpc>
                          <a:spcPct val="150000"/>
                        </a:lnSpc>
                        <a:spcAft>
                          <a:spcPts val="1000"/>
                        </a:spcAft>
                      </a:pPr>
                      <a:r>
                        <a:rPr lang="ru-RU" sz="1400" spc="25">
                          <a:effectLst/>
                        </a:rPr>
                        <a:t>4,572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just">
                        <a:lnSpc>
                          <a:spcPct val="150000"/>
                        </a:lnSpc>
                        <a:spcAft>
                          <a:spcPts val="1000"/>
                        </a:spcAft>
                      </a:pPr>
                      <a:r>
                        <a:rPr lang="ru-RU" sz="1400" spc="25">
                          <a:effectLst/>
                        </a:rPr>
                        <a:t>52,330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just">
                        <a:lnSpc>
                          <a:spcPct val="150000"/>
                        </a:lnSpc>
                        <a:spcAft>
                          <a:spcPts val="1000"/>
                        </a:spcAft>
                      </a:pPr>
                      <a:r>
                        <a:rPr lang="ru-RU" sz="1400" spc="25">
                          <a:effectLst/>
                        </a:rPr>
                        <a:t>238.46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just">
                        <a:lnSpc>
                          <a:spcPct val="150000"/>
                        </a:lnSpc>
                        <a:spcAft>
                          <a:spcPts val="1000"/>
                        </a:spcAft>
                      </a:pPr>
                      <a:r>
                        <a:rPr lang="ru-RU" sz="1400" spc="25">
                          <a:effectLst/>
                        </a:rPr>
                        <a:t>227.000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3157284363"/>
                  </a:ext>
                </a:extLst>
              </a:tr>
              <a:tr h="657176">
                <a:tc>
                  <a:txBody>
                    <a:bodyPr/>
                    <a:lstStyle/>
                    <a:p>
                      <a:pPr algn="just">
                        <a:lnSpc>
                          <a:spcPct val="150000"/>
                        </a:lnSpc>
                        <a:spcAft>
                          <a:spcPts val="1000"/>
                        </a:spcAft>
                      </a:pPr>
                      <a:r>
                        <a:rPr lang="ru-RU" sz="1400" spc="25">
                          <a:effectLst/>
                        </a:rPr>
                        <a:t>2019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just">
                        <a:lnSpc>
                          <a:spcPct val="150000"/>
                        </a:lnSpc>
                        <a:spcAft>
                          <a:spcPts val="1000"/>
                        </a:spcAft>
                      </a:pPr>
                      <a:r>
                        <a:rPr lang="ru-RU" sz="1400" spc="25">
                          <a:effectLst/>
                        </a:rPr>
                        <a:t>69,693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just">
                        <a:lnSpc>
                          <a:spcPct val="150000"/>
                        </a:lnSpc>
                        <a:spcAft>
                          <a:spcPts val="1000"/>
                        </a:spcAft>
                      </a:pPr>
                      <a:r>
                        <a:rPr lang="ru-RU" sz="1400" spc="25">
                          <a:effectLst/>
                        </a:rPr>
                        <a:t>540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just">
                        <a:lnSpc>
                          <a:spcPct val="150000"/>
                        </a:lnSpc>
                        <a:spcAft>
                          <a:spcPts val="1000"/>
                        </a:spcAft>
                      </a:pPr>
                      <a:r>
                        <a:rPr lang="ru-RU" sz="1400" spc="25">
                          <a:effectLst/>
                        </a:rPr>
                        <a:t>54,403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just">
                        <a:lnSpc>
                          <a:spcPct val="150000"/>
                        </a:lnSpc>
                        <a:spcAft>
                          <a:spcPts val="1000"/>
                        </a:spcAft>
                      </a:pPr>
                      <a:r>
                        <a:rPr lang="ru-RU" sz="1400" spc="25">
                          <a:effectLst/>
                        </a:rPr>
                        <a:t>166.65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just">
                        <a:lnSpc>
                          <a:spcPct val="150000"/>
                        </a:lnSpc>
                        <a:spcAft>
                          <a:spcPts val="1000"/>
                        </a:spcAft>
                      </a:pPr>
                      <a:r>
                        <a:rPr lang="ru-RU" sz="1400" spc="25">
                          <a:effectLst/>
                        </a:rPr>
                        <a:t>239.000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339612654"/>
                  </a:ext>
                </a:extLst>
              </a:tr>
              <a:tr h="657176">
                <a:tc>
                  <a:txBody>
                    <a:bodyPr/>
                    <a:lstStyle/>
                    <a:p>
                      <a:pPr algn="just">
                        <a:lnSpc>
                          <a:spcPct val="150000"/>
                        </a:lnSpc>
                        <a:spcAft>
                          <a:spcPts val="1000"/>
                        </a:spcAft>
                      </a:pPr>
                      <a:r>
                        <a:rPr lang="ru-RU" sz="1400" spc="25">
                          <a:effectLst/>
                        </a:rPr>
                        <a:t>2020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just">
                        <a:lnSpc>
                          <a:spcPct val="150000"/>
                        </a:lnSpc>
                        <a:spcAft>
                          <a:spcPts val="1000"/>
                        </a:spcAft>
                      </a:pPr>
                      <a:r>
                        <a:rPr lang="ru-RU" sz="1400" spc="25">
                          <a:effectLst/>
                        </a:rPr>
                        <a:t>69,217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just">
                        <a:lnSpc>
                          <a:spcPct val="150000"/>
                        </a:lnSpc>
                        <a:spcAft>
                          <a:spcPts val="1000"/>
                        </a:spcAft>
                      </a:pPr>
                      <a:r>
                        <a:rPr lang="ru-RU" sz="1400" spc="25">
                          <a:effectLst/>
                        </a:rPr>
                        <a:t>1286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just">
                        <a:lnSpc>
                          <a:spcPct val="150000"/>
                        </a:lnSpc>
                        <a:spcAft>
                          <a:spcPts val="1000"/>
                        </a:spcAft>
                      </a:pPr>
                      <a:r>
                        <a:rPr lang="ru-RU" sz="1400" spc="25">
                          <a:effectLst/>
                        </a:rPr>
                        <a:t>73,537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just">
                        <a:lnSpc>
                          <a:spcPct val="150000"/>
                        </a:lnSpc>
                        <a:spcAft>
                          <a:spcPts val="1000"/>
                        </a:spcAft>
                      </a:pPr>
                      <a:r>
                        <a:rPr lang="ru-RU" sz="1400" spc="25">
                          <a:effectLst/>
                        </a:rPr>
                        <a:t>184.60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just">
                        <a:lnSpc>
                          <a:spcPct val="150000"/>
                        </a:lnSpc>
                        <a:spcAft>
                          <a:spcPts val="1000"/>
                        </a:spcAft>
                      </a:pPr>
                      <a:r>
                        <a:rPr lang="ru-RU" sz="1400" spc="25" dirty="0">
                          <a:effectLst/>
                        </a:rPr>
                        <a:t>245.000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252292275"/>
                  </a:ext>
                </a:extLst>
              </a:tr>
            </a:tbl>
          </a:graphicData>
        </a:graphic>
      </p:graphicFrame>
    </p:spTree>
    <p:extLst>
      <p:ext uri="{BB962C8B-B14F-4D97-AF65-F5344CB8AC3E}">
        <p14:creationId xmlns:p14="http://schemas.microsoft.com/office/powerpoint/2010/main" val="33419160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766732"/>
            <a:ext cx="12192000" cy="6119624"/>
          </a:xfrm>
          <a:prstGeom prst="rect">
            <a:avLst/>
          </a:prstGeom>
          <a:solidFill>
            <a:schemeClr val="accent1">
              <a:lumMod val="40000"/>
              <a:lumOff val="60000"/>
            </a:schemeClr>
          </a:solidFill>
        </p:spPr>
        <p:style>
          <a:lnRef idx="2">
            <a:schemeClr val="accent6"/>
          </a:lnRef>
          <a:fillRef idx="1">
            <a:schemeClr val="lt1"/>
          </a:fillRef>
          <a:effectRef idx="0">
            <a:schemeClr val="accent6"/>
          </a:effectRef>
          <a:fontRef idx="minor">
            <a:schemeClr val="dk1"/>
          </a:fontRef>
        </p:style>
        <p:txBody>
          <a:bodyPr wrap="square">
            <a:spAutoFit/>
          </a:bodyPr>
          <a:lstStyle/>
          <a:p>
            <a:pPr indent="450215" algn="just">
              <a:lnSpc>
                <a:spcPct val="150000"/>
              </a:lnSpc>
              <a:spcAft>
                <a:spcPts val="800"/>
              </a:spcAft>
            </a:pPr>
            <a:r>
              <a:rPr lang="az-Latn-AZ" sz="1500" dirty="0">
                <a:latin typeface="Times New Roman" panose="02020603050405020304" pitchFamily="18" charset="0"/>
                <a:ea typeface="Calibri" panose="020F0502020204030204" pitchFamily="34" charset="0"/>
                <a:cs typeface="Times New Roman" panose="02020603050405020304" pitchFamily="18" charset="0"/>
              </a:rPr>
              <a:t>Azərbaycan Respublikasının nəqliyyatının inkişafı istiqaməti ilə bağlı  aşağıdakı təklifləri qeyd etmək olar:</a:t>
            </a:r>
            <a:endParaRPr lang="en-GB" sz="1500" dirty="0">
              <a:latin typeface="Times New Roman" panose="02020603050405020304" pitchFamily="18" charset="0"/>
              <a:ea typeface="Calibri" panose="020F0502020204030204" pitchFamily="34" charset="0"/>
              <a:cs typeface="Times New Roman" panose="02020603050405020304" pitchFamily="18" charset="0"/>
            </a:endParaRPr>
          </a:p>
          <a:p>
            <a:pPr marL="342900" indent="-342900" algn="just">
              <a:lnSpc>
                <a:spcPct val="150000"/>
              </a:lnSpc>
              <a:spcAft>
                <a:spcPts val="800"/>
              </a:spcAft>
              <a:buFont typeface="+mj-lt"/>
              <a:buAutoNum type="arabicPeriod"/>
            </a:pPr>
            <a:r>
              <a:rPr lang="az-Latn-AZ" sz="1500" dirty="0">
                <a:latin typeface="Times New Roman" panose="02020603050405020304" pitchFamily="18" charset="0"/>
                <a:ea typeface="Calibri" panose="020F0502020204030204" pitchFamily="34" charset="0"/>
                <a:cs typeface="Times New Roman" panose="02020603050405020304" pitchFamily="18" charset="0"/>
              </a:rPr>
              <a:t> Logistika sahəsi üçün önəmli ünsürlərdən biri yol infrastrukturunun mükəmməl olmasıdır. Ölkəmizdədə bu infrastukturun dünya təcrübəsinə əsaslanan şəkildə qurulması logistikanın inkişafına təkan verəcəkdir.</a:t>
            </a:r>
            <a:endParaRPr lang="en-GB" sz="1500" dirty="0">
              <a:latin typeface="Times New Roman" panose="02020603050405020304" pitchFamily="18" charset="0"/>
              <a:ea typeface="Calibri" panose="020F0502020204030204" pitchFamily="34" charset="0"/>
              <a:cs typeface="Times New Roman" panose="02020603050405020304" pitchFamily="18" charset="0"/>
            </a:endParaRPr>
          </a:p>
          <a:p>
            <a:pPr marL="342900" indent="-342900" algn="just">
              <a:lnSpc>
                <a:spcPct val="150000"/>
              </a:lnSpc>
              <a:spcAft>
                <a:spcPts val="800"/>
              </a:spcAft>
              <a:buFont typeface="+mj-lt"/>
              <a:buAutoNum type="arabicPeriod"/>
            </a:pPr>
            <a:r>
              <a:rPr lang="az-Latn-AZ" sz="1500" dirty="0">
                <a:latin typeface="Times New Roman" panose="02020603050405020304" pitchFamily="18" charset="0"/>
                <a:ea typeface="Calibri" panose="020F0502020204030204" pitchFamily="34" charset="0"/>
                <a:cs typeface="Times New Roman" panose="02020603050405020304" pitchFamily="18" charset="0"/>
              </a:rPr>
              <a:t> Artan iqtisadiyyat şəraitində müasir logistik informasiya texnologiyalarının üstünlükləri artır və bu önəmli üstünlüklərdən istifadə edərək onun ölkəmizin logistika sahəsinə tətbiq edilməsi vacib məsələlərdən biridir.</a:t>
            </a:r>
            <a:endParaRPr lang="en-GB" sz="1500" dirty="0">
              <a:latin typeface="Times New Roman" panose="02020603050405020304" pitchFamily="18" charset="0"/>
              <a:ea typeface="Calibri" panose="020F0502020204030204" pitchFamily="34" charset="0"/>
              <a:cs typeface="Times New Roman" panose="02020603050405020304" pitchFamily="18" charset="0"/>
            </a:endParaRPr>
          </a:p>
          <a:p>
            <a:pPr marL="342900" indent="-342900" algn="just">
              <a:lnSpc>
                <a:spcPct val="150000"/>
              </a:lnSpc>
              <a:spcAft>
                <a:spcPts val="800"/>
              </a:spcAft>
              <a:buFont typeface="+mj-lt"/>
              <a:buAutoNum type="arabicPeriod"/>
            </a:pPr>
            <a:r>
              <a:rPr lang="az-Latn-AZ" sz="1500" dirty="0">
                <a:latin typeface="Times New Roman" panose="02020603050405020304" pitchFamily="18" charset="0"/>
                <a:ea typeface="Times New Roman" panose="02020603050405020304" pitchFamily="18" charset="0"/>
                <a:cs typeface="Times New Roman" panose="02020603050405020304" pitchFamily="18" charset="0"/>
              </a:rPr>
              <a:t> Azərbaycana Transmilli şirkətləri cəlb etməklə region ölkələri arasında iqtisadi əlaqələrin qollara ayrılmasında, o cümlədən istehsalçı, istehlakçı və tranzit ölkələr arasında ticarət əlaqələrinin diversifikasiyalaşmasına xidmət edə bilərik.</a:t>
            </a:r>
            <a:endParaRPr lang="en-GB" sz="1500" dirty="0">
              <a:latin typeface="Times New Roman" panose="02020603050405020304" pitchFamily="18" charset="0"/>
              <a:ea typeface="Calibri" panose="020F0502020204030204" pitchFamily="34" charset="0"/>
              <a:cs typeface="Times New Roman" panose="02020603050405020304" pitchFamily="18" charset="0"/>
            </a:endParaRPr>
          </a:p>
          <a:p>
            <a:pPr marL="342900" indent="-342900" algn="just">
              <a:lnSpc>
                <a:spcPct val="150000"/>
              </a:lnSpc>
              <a:spcAft>
                <a:spcPts val="800"/>
              </a:spcAft>
              <a:buFont typeface="+mj-lt"/>
              <a:buAutoNum type="arabicPeriod"/>
            </a:pPr>
            <a:r>
              <a:rPr lang="az-Latn-AZ" sz="1500" dirty="0">
                <a:latin typeface="Times New Roman" panose="02020603050405020304" pitchFamily="18" charset="0"/>
                <a:ea typeface="Calibri" panose="020F0502020204030204" pitchFamily="34" charset="0"/>
                <a:cs typeface="Times New Roman" panose="02020603050405020304" pitchFamily="18" charset="0"/>
              </a:rPr>
              <a:t> Nəqliyyat logistika infrastrukturunun yaxşılaşdırılması ölkəmizin tranzit potensialının, beynəlxalq yükdaşımaların həcminin yüksəldilməsində və kənd təsərrüfatı mallarının ixracının artırılmasında önəmli faktor rolunu oynayacaqdır. Bununla yanaşı ölkəmiz “Bir kəmər, bir yol” strategiyasının meydana gəlməsində logistik mərkəz və qovşaq rolunu oynayır.</a:t>
            </a:r>
            <a:endParaRPr lang="en-GB" sz="1500" dirty="0">
              <a:latin typeface="Times New Roman" panose="02020603050405020304" pitchFamily="18" charset="0"/>
              <a:ea typeface="Calibri" panose="020F0502020204030204" pitchFamily="34" charset="0"/>
              <a:cs typeface="Times New Roman" panose="02020603050405020304" pitchFamily="18" charset="0"/>
            </a:endParaRPr>
          </a:p>
          <a:p>
            <a:pPr marL="342900" indent="-342900" algn="just">
              <a:lnSpc>
                <a:spcPct val="150000"/>
              </a:lnSpc>
              <a:spcAft>
                <a:spcPts val="800"/>
              </a:spcAft>
              <a:buFont typeface="+mj-lt"/>
              <a:buAutoNum type="arabicPeriod"/>
            </a:pPr>
            <a:r>
              <a:rPr lang="az-Latn-AZ" sz="1500" dirty="0">
                <a:latin typeface="Times New Roman" panose="02020603050405020304" pitchFamily="18" charset="0"/>
                <a:ea typeface="Calibri" panose="020F0502020204030204" pitchFamily="34" charset="0"/>
                <a:cs typeface="Times New Roman" panose="02020603050405020304" pitchFamily="18" charset="0"/>
              </a:rPr>
              <a:t> Transmilli şirkətlər vasitəsilə Şərqdən gələn yükləri Bakı Limanından Azərbaycan TIR-ları və Dəmir yolları ilə Mərkəzə toplamaq, Mərkəzdən Türk TIR-ları ilə və daha sonra dəmir yolları ilə Mersin və İstanbula daşınmasını həyata keçirmək.</a:t>
            </a:r>
          </a:p>
          <a:p>
            <a:pPr marL="342900" indent="-342900" algn="just">
              <a:lnSpc>
                <a:spcPct val="150000"/>
              </a:lnSpc>
              <a:spcAft>
                <a:spcPts val="800"/>
              </a:spcAft>
              <a:buFont typeface="+mj-lt"/>
              <a:buAutoNum type="arabicPeriod"/>
            </a:pPr>
            <a:r>
              <a:rPr lang="az-Latn-AZ" sz="1500" dirty="0">
                <a:latin typeface="Times New Roman" panose="02020603050405020304" pitchFamily="18" charset="0"/>
                <a:ea typeface="Calibri" panose="020F0502020204030204" pitchFamily="34" charset="0"/>
                <a:cs typeface="Times New Roman" panose="02020603050405020304" pitchFamily="18" charset="0"/>
              </a:rPr>
              <a:t>Nəqliyyat və logistika sahəsində ixtisaslı kadrların yetişdirilməsi, Respublika ərazisində mühüm ticarət yollarının keyfiyyətinin artırılması</a:t>
            </a:r>
            <a:r>
              <a:rPr lang="az-Latn-AZ" sz="1500">
                <a:latin typeface="Times New Roman" panose="02020603050405020304" pitchFamily="18" charset="0"/>
                <a:ea typeface="Calibri" panose="020F0502020204030204" pitchFamily="34" charset="0"/>
                <a:cs typeface="Times New Roman" panose="02020603050405020304" pitchFamily="18" charset="0"/>
              </a:rPr>
              <a:t>, ölkənin </a:t>
            </a:r>
            <a:r>
              <a:rPr lang="az-Latn-AZ" sz="1500" dirty="0">
                <a:latin typeface="Times New Roman" panose="02020603050405020304" pitchFamily="18" charset="0"/>
                <a:ea typeface="Calibri" panose="020F0502020204030204" pitchFamily="34" charset="0"/>
                <a:cs typeface="Times New Roman" panose="02020603050405020304" pitchFamily="18" charset="0"/>
              </a:rPr>
              <a:t>ümumi iqtisadi vəziyyətinin daha da yaxşılaşdırılmasına öz tövhəsini verəcəkdir.</a:t>
            </a:r>
            <a:endParaRPr lang="en-GB" sz="1500" dirty="0">
              <a:latin typeface="Times New Roman" panose="02020603050405020304" pitchFamily="18" charset="0"/>
              <a:ea typeface="Calibri" panose="020F0502020204030204" pitchFamily="34" charset="0"/>
              <a:cs typeface="Times New Roman" panose="02020603050405020304" pitchFamily="18" charset="0"/>
            </a:endParaRPr>
          </a:p>
          <a:p>
            <a:pPr marL="342900" indent="-342900" algn="just">
              <a:buFont typeface="+mj-lt"/>
              <a:buAutoNum type="arabicPeriod"/>
            </a:pPr>
            <a:r>
              <a:rPr lang="az-Latn-AZ" sz="1500" dirty="0">
                <a:latin typeface="Times New Roman" panose="02020603050405020304" pitchFamily="18" charset="0"/>
                <a:ea typeface="Calibri" panose="020F0502020204030204" pitchFamily="34" charset="0"/>
                <a:cs typeface="Times New Roman" panose="02020603050405020304" pitchFamily="18" charset="0"/>
              </a:rPr>
              <a:t> Bizə məlumdur ki, Respublikamızda nəqliyyat- logistika infrastruktunun yaxşılaşdırılması, transmilli şirkətlərin ölkəmizə cəlbi nəticəsində ölkə iqtisadiyyatı daha da inkişaf edəcəkdir.</a:t>
            </a:r>
            <a:endParaRPr lang="en-GB" sz="1500" dirty="0">
              <a:latin typeface="Times New Roman" panose="02020603050405020304" pitchFamily="18" charset="0"/>
              <a:cs typeface="Times New Roman" panose="02020603050405020304" pitchFamily="18" charset="0"/>
            </a:endParaRPr>
          </a:p>
        </p:txBody>
      </p:sp>
      <p:sp>
        <p:nvSpPr>
          <p:cNvPr id="5" name="TextBox 4"/>
          <p:cNvSpPr txBox="1"/>
          <p:nvPr/>
        </p:nvSpPr>
        <p:spPr>
          <a:xfrm>
            <a:off x="4506686" y="0"/>
            <a:ext cx="3062514" cy="58477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az-Latn-AZ" sz="3200" dirty="0">
                <a:latin typeface="Times New Roman" panose="02020603050405020304" pitchFamily="18" charset="0"/>
                <a:cs typeface="Times New Roman" panose="02020603050405020304" pitchFamily="18" charset="0"/>
              </a:rPr>
              <a:t>Təkliflər</a:t>
            </a:r>
            <a:endParaRPr lang="en-GB"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312448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C2B14ED-BC2B-97DD-B7BB-98AF5F976CE8}"/>
              </a:ext>
            </a:extLst>
          </p:cNvPr>
          <p:cNvSpPr txBox="1"/>
          <p:nvPr/>
        </p:nvSpPr>
        <p:spPr>
          <a:xfrm>
            <a:off x="2973091" y="2276917"/>
            <a:ext cx="6245817" cy="1569660"/>
          </a:xfrm>
          <a:prstGeom prst="rect">
            <a:avLst/>
          </a:prstGeom>
          <a:noFill/>
        </p:spPr>
        <p:txBody>
          <a:bodyPr wrap="square" rtlCol="0">
            <a:spAutoFit/>
          </a:bodyPr>
          <a:lstStyle/>
          <a:p>
            <a:pPr algn="ctr"/>
            <a:r>
              <a:rPr lang="az-Latn-AZ" sz="4800" dirty="0">
                <a:latin typeface="Arial" panose="020B0604020202020204" pitchFamily="34" charset="0"/>
                <a:cs typeface="Arial" panose="020B0604020202020204" pitchFamily="34" charset="0"/>
              </a:rPr>
              <a:t>DİQQƏTİNİZƏ GÖRƏ TƏŞƏKKÜRLƏR</a:t>
            </a:r>
            <a:endParaRPr lang="en-US" sz="4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56346702"/>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6600" y="467265"/>
            <a:ext cx="11586949" cy="6038641"/>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just">
              <a:lnSpc>
                <a:spcPct val="150000"/>
              </a:lnSpc>
              <a:spcAft>
                <a:spcPts val="0"/>
              </a:spcAft>
              <a:tabLst>
                <a:tab pos="457200" algn="l"/>
              </a:tabLst>
            </a:pPr>
            <a:r>
              <a:rPr lang="az-Latn-AZ" sz="2000" b="1" dirty="0">
                <a:latin typeface="Times New Roman" panose="02020603050405020304" pitchFamily="18" charset="0"/>
                <a:ea typeface="MS Mincho" panose="02020609040205080304" pitchFamily="49" charset="-128"/>
                <a:cs typeface="Times New Roman" panose="02020603050405020304" pitchFamily="18" charset="0"/>
              </a:rPr>
              <a:t>Tədqiqatın obyektini. </a:t>
            </a:r>
            <a:r>
              <a:rPr lang="az-Latn-AZ" sz="2000" dirty="0">
                <a:latin typeface="Times New Roman" panose="02020603050405020304" pitchFamily="18" charset="0"/>
                <a:ea typeface="MS Mincho" panose="02020609040205080304" pitchFamily="49" charset="-128"/>
                <a:cs typeface="Times New Roman" panose="02020603050405020304" pitchFamily="18" charset="0"/>
              </a:rPr>
              <a:t>Nəqliyyat logistika sisteminin yaxşılaşdırılması, bu sahdədə görüləcək işlər və eyni zamanda xarici-iqtisadi əlaqələrin dahada möhkəmləndirilməsi aiddir.</a:t>
            </a:r>
            <a:endParaRPr lang="en-GB" sz="2000" b="1" dirty="0">
              <a:latin typeface="Times New Roman" panose="02020603050405020304" pitchFamily="18" charset="0"/>
              <a:ea typeface="MS Mincho" panose="02020609040205080304" pitchFamily="49" charset="-128"/>
              <a:cs typeface="Times New Roman" panose="02020603050405020304" pitchFamily="18" charset="0"/>
            </a:endParaRPr>
          </a:p>
          <a:p>
            <a:pPr>
              <a:lnSpc>
                <a:spcPct val="150000"/>
              </a:lnSpc>
            </a:pPr>
            <a:r>
              <a:rPr lang="en-US" sz="2000" b="1" dirty="0" err="1">
                <a:latin typeface="Times New Roman" panose="02020603050405020304" pitchFamily="18" charset="0"/>
                <a:ea typeface="Calibri" panose="020F0502020204030204" pitchFamily="34" charset="0"/>
                <a:cs typeface="Times New Roman" panose="02020603050405020304" pitchFamily="18" charset="0"/>
              </a:rPr>
              <a:t>Tədqiqatın</a:t>
            </a:r>
            <a:r>
              <a:rPr lang="en-US" sz="2000" b="1" dirty="0">
                <a:latin typeface="Times New Roman" panose="02020603050405020304" pitchFamily="18" charset="0"/>
                <a:ea typeface="Calibri" panose="020F0502020204030204" pitchFamily="34" charset="0"/>
                <a:cs typeface="Times New Roman" panose="02020603050405020304" pitchFamily="18" charset="0"/>
              </a:rPr>
              <a:t> </a:t>
            </a:r>
            <a:r>
              <a:rPr lang="en-US" sz="2000" b="1" dirty="0" err="1">
                <a:latin typeface="Times New Roman" panose="02020603050405020304" pitchFamily="18" charset="0"/>
                <a:ea typeface="Calibri" panose="020F0502020204030204" pitchFamily="34" charset="0"/>
                <a:cs typeface="Times New Roman" panose="02020603050405020304" pitchFamily="18" charset="0"/>
              </a:rPr>
              <a:t>predmeti</a:t>
            </a:r>
            <a:r>
              <a:rPr lang="en-US" sz="2000" b="1" dirty="0">
                <a:latin typeface="Times New Roman" panose="02020603050405020304" pitchFamily="18" charset="0"/>
                <a:ea typeface="Calibri" panose="020F0502020204030204" pitchFamily="34" charset="0"/>
                <a:cs typeface="Times New Roman" panose="02020603050405020304" pitchFamily="18" charset="0"/>
              </a:rPr>
              <a:t> </a:t>
            </a:r>
            <a:r>
              <a:rPr lang="az-Latn-AZ" sz="2000" dirty="0" err="1">
                <a:latin typeface="Times New Roman" panose="02020603050405020304" pitchFamily="18" charset="0"/>
                <a:ea typeface="Calibri" panose="020F0502020204030204" pitchFamily="34" charset="0"/>
                <a:cs typeface="Times New Roman" panose="02020603050405020304" pitchFamily="18" charset="0"/>
              </a:rPr>
              <a:t>m</a:t>
            </a:r>
            <a:r>
              <a:rPr lang="en-US" sz="2000" dirty="0" err="1">
                <a:latin typeface="Times New Roman" panose="02020603050405020304" pitchFamily="18" charset="0"/>
                <a:ea typeface="Calibri" panose="020F0502020204030204" pitchFamily="34" charset="0"/>
                <a:cs typeface="Times New Roman" panose="02020603050405020304" pitchFamily="18" charset="0"/>
              </a:rPr>
              <a:t>üasir</a:t>
            </a:r>
            <a:r>
              <a:rPr lang="en-US" sz="2000" dirty="0">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latin typeface="Times New Roman" panose="02020603050405020304" pitchFamily="18" charset="0"/>
                <a:ea typeface="Calibri" panose="020F0502020204030204" pitchFamily="34" charset="0"/>
                <a:cs typeface="Times New Roman" panose="02020603050405020304" pitchFamily="18" charset="0"/>
              </a:rPr>
              <a:t>iqtisadi</a:t>
            </a:r>
            <a:r>
              <a:rPr lang="en-US" sz="2000" dirty="0">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latin typeface="Times New Roman" panose="02020603050405020304" pitchFamily="18" charset="0"/>
                <a:ea typeface="Calibri" panose="020F0502020204030204" pitchFamily="34" charset="0"/>
                <a:cs typeface="Times New Roman" panose="02020603050405020304" pitchFamily="18" charset="0"/>
              </a:rPr>
              <a:t>şəraitdə</a:t>
            </a:r>
            <a:r>
              <a:rPr lang="en-US" sz="2000" dirty="0">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latin typeface="Times New Roman" panose="02020603050405020304" pitchFamily="18" charset="0"/>
                <a:ea typeface="Calibri" panose="020F0502020204030204" pitchFamily="34" charset="0"/>
                <a:cs typeface="Times New Roman" panose="02020603050405020304" pitchFamily="18" charset="0"/>
              </a:rPr>
              <a:t>ölkədə</a:t>
            </a:r>
            <a:r>
              <a:rPr lang="en-US" sz="2000" dirty="0">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latin typeface="Times New Roman" panose="02020603050405020304" pitchFamily="18" charset="0"/>
                <a:ea typeface="Calibri" panose="020F0502020204030204" pitchFamily="34" charset="0"/>
                <a:cs typeface="Times New Roman" panose="02020603050405020304" pitchFamily="18" charset="0"/>
              </a:rPr>
              <a:t>logistikanı</a:t>
            </a:r>
            <a:r>
              <a:rPr lang="en-US" sz="2000" dirty="0">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latin typeface="Times New Roman" panose="02020603050405020304" pitchFamily="18" charset="0"/>
                <a:ea typeface="Calibri" panose="020F0502020204030204" pitchFamily="34" charset="0"/>
                <a:cs typeface="Times New Roman" panose="02020603050405020304" pitchFamily="18" charset="0"/>
              </a:rPr>
              <a:t>inkişaf</a:t>
            </a:r>
            <a:r>
              <a:rPr lang="en-US" sz="2000" dirty="0">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latin typeface="Times New Roman" panose="02020603050405020304" pitchFamily="18" charset="0"/>
                <a:ea typeface="Calibri" panose="020F0502020204030204" pitchFamily="34" charset="0"/>
                <a:cs typeface="Times New Roman" panose="02020603050405020304" pitchFamily="18" charset="0"/>
              </a:rPr>
              <a:t>etdirmək</a:t>
            </a:r>
            <a:r>
              <a:rPr lang="en-US" sz="2000" dirty="0">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latin typeface="Times New Roman" panose="02020603050405020304" pitchFamily="18" charset="0"/>
                <a:ea typeface="Calibri" panose="020F0502020204030204" pitchFamily="34" charset="0"/>
                <a:cs typeface="Times New Roman" panose="02020603050405020304" pitchFamily="18" charset="0"/>
              </a:rPr>
              <a:t>və</a:t>
            </a:r>
            <a:r>
              <a:rPr lang="en-US" sz="2000" dirty="0">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latin typeface="Times New Roman" panose="02020603050405020304" pitchFamily="18" charset="0"/>
                <a:ea typeface="Calibri" panose="020F0502020204030204" pitchFamily="34" charset="0"/>
                <a:cs typeface="Times New Roman" panose="02020603050405020304" pitchFamily="18" charset="0"/>
              </a:rPr>
              <a:t>logistika</a:t>
            </a:r>
            <a:r>
              <a:rPr lang="en-US" sz="2000" dirty="0">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latin typeface="Times New Roman" panose="02020603050405020304" pitchFamily="18" charset="0"/>
                <a:ea typeface="Calibri" panose="020F0502020204030204" pitchFamily="34" charset="0"/>
                <a:cs typeface="Times New Roman" panose="02020603050405020304" pitchFamily="18" charset="0"/>
              </a:rPr>
              <a:t>sahəsində</a:t>
            </a:r>
            <a:r>
              <a:rPr lang="en-US" sz="2000" dirty="0">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latin typeface="Times New Roman" panose="02020603050405020304" pitchFamily="18" charset="0"/>
                <a:ea typeface="Calibri" panose="020F0502020204030204" pitchFamily="34" charset="0"/>
                <a:cs typeface="Times New Roman" panose="02020603050405020304" pitchFamily="18" charset="0"/>
              </a:rPr>
              <a:t>problemlərin</a:t>
            </a:r>
            <a:r>
              <a:rPr lang="en-US" sz="2000" dirty="0">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latin typeface="Times New Roman" panose="02020603050405020304" pitchFamily="18" charset="0"/>
                <a:ea typeface="Calibri" panose="020F0502020204030204" pitchFamily="34" charset="0"/>
                <a:cs typeface="Times New Roman" panose="02020603050405020304" pitchFamily="18" charset="0"/>
              </a:rPr>
              <a:t>aradan</a:t>
            </a:r>
            <a:r>
              <a:rPr lang="en-US" sz="2000" dirty="0">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latin typeface="Times New Roman" panose="02020603050405020304" pitchFamily="18" charset="0"/>
                <a:ea typeface="Calibri" panose="020F0502020204030204" pitchFamily="34" charset="0"/>
                <a:cs typeface="Times New Roman" panose="02020603050405020304" pitchFamily="18" charset="0"/>
              </a:rPr>
              <a:t>qaldırılması</a:t>
            </a:r>
            <a:r>
              <a:rPr lang="en-US" sz="2000" dirty="0">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latin typeface="Times New Roman" panose="02020603050405020304" pitchFamily="18" charset="0"/>
                <a:ea typeface="Calibri" panose="020F0502020204030204" pitchFamily="34" charset="0"/>
                <a:cs typeface="Times New Roman" panose="02020603050405020304" pitchFamily="18" charset="0"/>
              </a:rPr>
              <a:t>məsələləri</a:t>
            </a:r>
            <a:r>
              <a:rPr lang="en-US" sz="2000" dirty="0">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latin typeface="Times New Roman" panose="02020603050405020304" pitchFamily="18" charset="0"/>
                <a:ea typeface="Calibri" panose="020F0502020204030204" pitchFamily="34" charset="0"/>
                <a:cs typeface="Times New Roman" panose="02020603050405020304" pitchFamily="18" charset="0"/>
              </a:rPr>
              <a:t>aiddir</a:t>
            </a:r>
            <a:r>
              <a:rPr lang="en-US" sz="2000" dirty="0">
                <a:latin typeface="Times New Roman" panose="02020603050405020304" pitchFamily="18" charset="0"/>
                <a:ea typeface="Calibri" panose="020F0502020204030204" pitchFamily="34" charset="0"/>
                <a:cs typeface="Times New Roman" panose="02020603050405020304" pitchFamily="18" charset="0"/>
              </a:rPr>
              <a:t>.</a:t>
            </a:r>
            <a:endParaRPr lang="az-Latn-AZ" sz="20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50000"/>
              </a:lnSpc>
            </a:pPr>
            <a:r>
              <a:rPr lang="az-Latn-AZ" sz="2000" b="1" dirty="0">
                <a:latin typeface="Times New Roman" panose="02020603050405020304" pitchFamily="18" charset="0"/>
                <a:cs typeface="Times New Roman" panose="02020603050405020304" pitchFamily="18" charset="0"/>
              </a:rPr>
              <a:t> Tədqiqat işinin elmi yeniliyi və praktik əhəmiyyəti.</a:t>
            </a:r>
            <a:r>
              <a:rPr lang="az-Latn-AZ" sz="2000" dirty="0">
                <a:latin typeface="Times New Roman" panose="02020603050405020304" pitchFamily="18" charset="0"/>
                <a:cs typeface="Times New Roman" panose="02020603050405020304" pitchFamily="18" charset="0"/>
              </a:rPr>
              <a:t> Logistika sahəsində dünya təcrübəsindən istifadə edərək tətbiqi prosesinin həyata keçirilməsi, tranzitdən əlavə dəyərindən əldə olunan gəlirlərin həcminin artırılması məsələləri daxildir. Əgər qeyd etdiymiz kimi logistika sahəsində müasir informasiya texnologiyaları və dünya praktikası tətbiq olunarsa bu həm logistikanını inkişafına həm də ölkəmizin logistik hub çevrilməsində mühüm rol oynayacaqdır.</a:t>
            </a:r>
            <a:endParaRPr lang="en-GB" sz="2000" dirty="0">
              <a:latin typeface="Times New Roman" panose="02020603050405020304" pitchFamily="18" charset="0"/>
              <a:cs typeface="Times New Roman" panose="02020603050405020304" pitchFamily="18" charset="0"/>
            </a:endParaRPr>
          </a:p>
          <a:p>
            <a:pPr>
              <a:lnSpc>
                <a:spcPct val="150000"/>
              </a:lnSpc>
            </a:pPr>
            <a:r>
              <a:rPr lang="az-Latn-AZ" sz="2000" b="1" dirty="0">
                <a:latin typeface="Times New Roman" panose="02020603050405020304" pitchFamily="18" charset="0"/>
                <a:cs typeface="Times New Roman" panose="02020603050405020304" pitchFamily="18" charset="0"/>
              </a:rPr>
              <a:t>Tədqiqat metodları</a:t>
            </a:r>
            <a:r>
              <a:rPr lang="az-Latn-AZ" sz="2000" dirty="0">
                <a:latin typeface="Times New Roman" panose="02020603050405020304" pitchFamily="18" charset="0"/>
                <a:cs typeface="Times New Roman" panose="02020603050405020304" pitchFamily="18" charset="0"/>
              </a:rPr>
              <a:t>. Sistemli təhlil və müqayisəli təhlil prinsipi üzərində qurulan mövcud tədqiqat işinin nəzəri hissəsinin işlənib hazırlanması zamanı məntiqi-nəzəri təhlil usulları tətbiq edilmiş, ümumi anlayış, iqtisadi-statistik, eləcə də statistik metodlarından istifadə olunmuşdur.</a:t>
            </a:r>
            <a:endParaRPr lang="en-GB" sz="2000" dirty="0">
              <a:latin typeface="Times New Roman" panose="02020603050405020304" pitchFamily="18" charset="0"/>
              <a:cs typeface="Times New Roman" panose="02020603050405020304" pitchFamily="18" charset="0"/>
            </a:endParaRPr>
          </a:p>
          <a:p>
            <a:pPr>
              <a:lnSpc>
                <a:spcPct val="150000"/>
              </a:lnSpc>
            </a:pPr>
            <a:endParaRPr lang="en-GB"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223582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pic>
        <p:nvPicPr>
          <p:cNvPr id="1032" name="Picture 8" descr="What is Financial Management and How to Do it Effectively">
            <a:extLst>
              <a:ext uri="{FF2B5EF4-FFF2-40B4-BE49-F238E27FC236}">
                <a16:creationId xmlns:a16="http://schemas.microsoft.com/office/drawing/2014/main" id="{92270794-F4C8-4C18-92DC-BDEB49120E3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261" r="2" b="2"/>
          <a:stretch/>
        </p:blipFill>
        <p:spPr bwMode="auto">
          <a:xfrm>
            <a:off x="-1" y="-1"/>
            <a:ext cx="6096002" cy="420624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C805CD47-7AF6-57B8-8789-271A1C41D12D}"/>
              </a:ext>
            </a:extLst>
          </p:cNvPr>
          <p:cNvSpPr txBox="1"/>
          <p:nvPr/>
        </p:nvSpPr>
        <p:spPr>
          <a:xfrm>
            <a:off x="6591026" y="1321148"/>
            <a:ext cx="4754022" cy="3914211"/>
          </a:xfrm>
          <a:prstGeom prst="rect">
            <a:avLst/>
          </a:prstGeom>
        </p:spPr>
        <p:txBody>
          <a:bodyPr vert="horz" lIns="91440" tIns="45720" rIns="91440" bIns="45720" rtlCol="0">
            <a:normAutofit fontScale="92500" lnSpcReduction="20000"/>
          </a:bodyPr>
          <a:lstStyle/>
          <a:p>
            <a:pPr defTabSz="914400">
              <a:lnSpc>
                <a:spcPct val="110000"/>
              </a:lnSpc>
              <a:spcAft>
                <a:spcPts val="800"/>
              </a:spcAft>
            </a:pPr>
            <a:r>
              <a:rPr lang="az-Latn-AZ" sz="1900" dirty="0">
                <a:effectLst>
                  <a:outerShdw blurRad="50800" dist="38100" dir="2700000" algn="tl" rotWithShape="0">
                    <a:srgbClr val="000000">
                      <a:alpha val="48000"/>
                    </a:srgbClr>
                  </a:outerShdw>
                </a:effectLst>
              </a:rPr>
              <a:t>Bazar iqtisadiyyatı yolu ilə inkişaf edən ölkələrin təcrübəsi göstərir ki, yuxarıda sadalan problemlərin aradan qaldırılması va qeyd olunan məsələlərin həlli yeni elmi sahə adlanan logistika hayata keçirir. Bazar münasibətləri sisteminin mürəkkəbliyi, məhsulların bölgüsü prosesinə keyfiyyətcə yüksək tələbkarhıą, çevik istehsal sistemlərinin yaradilması, məhsulların daşınması, saxlanması, zəruri ehtiyatların yaradılması ve onlara nəzarət, tədarükat prosesinin planlaşdırılması və təşkili mexanizmi,servis xidməti və s. logistikanın bir elmi sahə kimi tətbiqini zəruri edən ən mühüm amillərdir</a:t>
            </a:r>
            <a:r>
              <a:rPr lang="az-Latn-AZ" sz="1500" dirty="0">
                <a:effectLst>
                  <a:outerShdw blurRad="50800" dist="38100" dir="2700000" algn="tl" rotWithShape="0">
                    <a:srgbClr val="000000">
                      <a:alpha val="48000"/>
                    </a:srgbClr>
                  </a:outerShdw>
                </a:effectLst>
              </a:rPr>
              <a:t>.</a:t>
            </a:r>
          </a:p>
        </p:txBody>
      </p:sp>
      <p:pic>
        <p:nvPicPr>
          <p:cNvPr id="1026" name="Picture 2" descr="Daşınma və logistika | AZPROMO">
            <a:extLst>
              <a:ext uri="{FF2B5EF4-FFF2-40B4-BE49-F238E27FC236}">
                <a16:creationId xmlns:a16="http://schemas.microsoft.com/office/drawing/2014/main" id="{D32FF062-AF5A-9944-B630-527584B006C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5164" r="9545" b="-2"/>
          <a:stretch/>
        </p:blipFill>
        <p:spPr bwMode="auto">
          <a:xfrm>
            <a:off x="1" y="4206241"/>
            <a:ext cx="6010275" cy="26602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408601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BDB7990-ECCB-B4FB-BAF7-066E67871340}"/>
              </a:ext>
            </a:extLst>
          </p:cNvPr>
          <p:cNvSpPr txBox="1"/>
          <p:nvPr/>
        </p:nvSpPr>
        <p:spPr>
          <a:xfrm>
            <a:off x="1059051" y="263472"/>
            <a:ext cx="9836257" cy="3575851"/>
          </a:xfrm>
          <a:prstGeom prst="rect">
            <a:avLst/>
          </a:prstGeom>
          <a:noFill/>
        </p:spPr>
        <p:txBody>
          <a:bodyPr wrap="square" rtlCol="0">
            <a:spAutoFit/>
          </a:bodyPr>
          <a:lstStyle/>
          <a:p>
            <a:pPr algn="just">
              <a:lnSpc>
                <a:spcPct val="107000"/>
              </a:lnSpc>
              <a:spcAft>
                <a:spcPts val="800"/>
              </a:spcAft>
            </a:pPr>
            <a:r>
              <a:rPr lang="az-Latn-AZ" dirty="0">
                <a:effectLst/>
                <a:latin typeface="Calibri" panose="020F0502020204030204" pitchFamily="34" charset="0"/>
                <a:ea typeface="Times New Roman" panose="02020603050405020304" pitchFamily="18" charset="0"/>
                <a:cs typeface="Calibri" panose="020F0502020204030204" pitchFamily="34" charset="0"/>
              </a:rPr>
              <a:t>Logistikaya verilən bu və ya digər təyinatlardakı müxtəliflik bir sıra səbəbələrlə bağlıdır. Bunlardan ən mühümü əksər firmaların məhsulların satışı, nəql edilməsi, anbarlaşdırılması və s. sferalarda həll etməyə cəhd göstərdikləri məsələlərin spesifik xüsusiyyətləri və miqyasındakı müxtəlifliklə əlaqədardır. İkinci səbəb, logistikanın idarə edilməsi və təşkili üçün hər bir ölkənin milli sistemlərində mövcud dəyişiklikləri, eləcə də müxtəlif ölkələrdə logistika məsələlərinin tədqiqinin dərinliyini ehtiva edir. Digər, üçüncü səbəb, logistika sistemləri ətraf mühitində mövcud olan geniş funksional fəaliyyət istiqamətləri ilə bağlıdır.</a:t>
            </a:r>
          </a:p>
          <a:p>
            <a:pPr algn="just">
              <a:lnSpc>
                <a:spcPct val="107000"/>
              </a:lnSpc>
              <a:spcAft>
                <a:spcPts val="800"/>
              </a:spcAft>
            </a:pPr>
            <a:r>
              <a:rPr lang="en-US" sz="1600" dirty="0">
                <a:effectLst/>
                <a:latin typeface="Calibri" panose="020F0502020204030204" pitchFamily="34" charset="0"/>
                <a:ea typeface="Times New Roman" panose="02020603050405020304" pitchFamily="18" charset="0"/>
                <a:cs typeface="Calibri" panose="020F0502020204030204" pitchFamily="34" charset="0"/>
              </a:rPr>
              <a:t> </a:t>
            </a:r>
            <a:r>
              <a:rPr lang="az-Latn-AZ" dirty="0">
                <a:effectLst/>
                <a:latin typeface="Calibri" panose="020F0502020204030204" pitchFamily="34" charset="0"/>
                <a:ea typeface="Times New Roman" panose="02020603050405020304" pitchFamily="18" charset="0"/>
                <a:cs typeface="Calibri" panose="020F0502020204030204" pitchFamily="34" charset="0"/>
              </a:rPr>
              <a:t>Verilən bu və ya digər təyinatların logistikanı tam əhatə edib-etməməsindən asılı olmayaraq onlardan hələlik imtina etməməliyik (bəzi hallarda müəyyən elmi ənənələrə uyğun olaraq dəqiq təyinatlardan imtina etmək məcburiyyəti yaranır).</a:t>
            </a:r>
            <a:endParaRPr lang="en-US"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07000"/>
              </a:lnSpc>
              <a:spcAft>
                <a:spcPts val="800"/>
              </a:spcAft>
            </a:pP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5122" name="Picture 2" descr="Logistika | anadolu.edu.az">
            <a:extLst>
              <a:ext uri="{FF2B5EF4-FFF2-40B4-BE49-F238E27FC236}">
                <a16:creationId xmlns:a16="http://schemas.microsoft.com/office/drawing/2014/main" id="{08331148-3179-8976-1F0F-39E0F05BB0F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8806" y="3667287"/>
            <a:ext cx="6896745" cy="2803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90815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pic>
        <p:nvPicPr>
          <p:cNvPr id="6146" name="Picture 2" descr="AbzasMedia - Sərhədboyu ərazilərdə logistika və ticarət mərkəzləri  yaradılacaq">
            <a:extLst>
              <a:ext uri="{FF2B5EF4-FFF2-40B4-BE49-F238E27FC236}">
                <a16:creationId xmlns:a16="http://schemas.microsoft.com/office/drawing/2014/main" id="{57E4E55D-E17B-3292-F854-0CC3CE65CD8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3127"/>
          <a:stretch/>
        </p:blipFill>
        <p:spPr bwMode="auto">
          <a:xfrm>
            <a:off x="20" y="10"/>
            <a:ext cx="12191980" cy="685799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FA07B3B2-9372-BCE4-9655-E05BB6D627D7}"/>
              </a:ext>
            </a:extLst>
          </p:cNvPr>
          <p:cNvSpPr txBox="1"/>
          <p:nvPr/>
        </p:nvSpPr>
        <p:spPr>
          <a:xfrm>
            <a:off x="1167539" y="1203968"/>
            <a:ext cx="9856921" cy="4450064"/>
          </a:xfrm>
          <a:prstGeom prst="rect">
            <a:avLst/>
          </a:prstGeom>
          <a:solidFill>
            <a:schemeClr val="bg2">
              <a:lumMod val="50000"/>
            </a:schemeClr>
          </a:solidFill>
          <a:ln>
            <a:noFill/>
          </a:ln>
        </p:spPr>
        <p:txBody>
          <a:bodyPr wrap="square" rtlCol="0">
            <a:spAutoFit/>
          </a:bodyPr>
          <a:lstStyle/>
          <a:p>
            <a:pPr algn="just">
              <a:lnSpc>
                <a:spcPct val="107000"/>
              </a:lnSpc>
              <a:spcAft>
                <a:spcPts val="800"/>
              </a:spcAft>
            </a:pPr>
            <a:r>
              <a:rPr lang="az-Latn-AZ" sz="1800" dirty="0">
                <a:effectLst/>
                <a:latin typeface="Calibri" panose="020F0502020204030204" pitchFamily="34" charset="0"/>
                <a:ea typeface="Times New Roman" panose="02020603050405020304" pitchFamily="18" charset="0"/>
                <a:cs typeface="Calibri" panose="020F0502020204030204" pitchFamily="34" charset="0"/>
              </a:rPr>
              <a:t>Bütün qeyd olunanlardan belə məntiqi nəticəyə gələ bilərik ki, logistika məfhumu altında əsasən aşağıdakılar bașa düşülür:</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07000"/>
              </a:lnSpc>
              <a:spcAft>
                <a:spcPts val="800"/>
              </a:spcAft>
            </a:pPr>
            <a:r>
              <a:rPr lang="az-Latn-AZ" sz="1800" dirty="0">
                <a:effectLst/>
                <a:latin typeface="Calibri" panose="020F0502020204030204" pitchFamily="34" charset="0"/>
                <a:ea typeface="Times New Roman" panose="02020603050405020304" pitchFamily="18" charset="0"/>
                <a:cs typeface="Calibri" panose="020F0502020204030204" pitchFamily="34" charset="0"/>
              </a:rPr>
              <a:t>1.Material resursların ilkin mənbədən son təyinat məntəqəsinə qədər hərəkətində yeni istiqamət;</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07000"/>
              </a:lnSpc>
              <a:spcAft>
                <a:spcPts val="800"/>
              </a:spcAft>
            </a:pPr>
            <a:r>
              <a:rPr lang="az-Latn-AZ" sz="1800" dirty="0">
                <a:effectLst/>
                <a:latin typeface="Calibri" panose="020F0502020204030204" pitchFamily="34" charset="0"/>
                <a:ea typeface="Times New Roman" panose="02020603050405020304" pitchFamily="18" charset="0"/>
                <a:cs typeface="Calibri" panose="020F0502020204030204" pitchFamily="34" charset="0"/>
              </a:rPr>
              <a:t>2.Zəruri miqdarda yükü az xərclərlə lazım olan yerdə və tələb olunan vaxtda almaq üçün həyata keçirilən müxtəlif xarakterli fəaliyyət növlərinin məcmusu;</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07000"/>
              </a:lnSpc>
              <a:spcAft>
                <a:spcPts val="800"/>
              </a:spcAft>
            </a:pPr>
            <a:r>
              <a:rPr lang="az-Latn-AZ" sz="1800" dirty="0">
                <a:effectLst/>
                <a:latin typeface="Calibri" panose="020F0502020204030204" pitchFamily="34" charset="0"/>
                <a:ea typeface="Times New Roman" panose="02020603050405020304" pitchFamily="18" charset="0"/>
                <a:cs typeface="Calibri" panose="020F0502020204030204" pitchFamily="34" charset="0"/>
              </a:rPr>
              <a:t>3. Məhsul istehsalı və yüklərin nəql edilməsi proseslərinin inteqrasiyası;</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07000"/>
              </a:lnSpc>
              <a:spcAft>
                <a:spcPts val="800"/>
              </a:spcAft>
            </a:pPr>
            <a:r>
              <a:rPr lang="az-Latn-AZ" sz="1800" dirty="0">
                <a:effectLst/>
                <a:latin typeface="Calibri" panose="020F0502020204030204" pitchFamily="34" charset="0"/>
                <a:ea typeface="Times New Roman" panose="02020603050405020304" pitchFamily="18" charset="0"/>
                <a:cs typeface="Calibri" panose="020F0502020204030204" pitchFamily="34" charset="0"/>
              </a:rPr>
              <a:t>4. Məhsulların fiziki bölüşdürülməsinin idarə edilməsi forması,</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07000"/>
              </a:lnSpc>
              <a:spcAft>
                <a:spcPts val="800"/>
              </a:spcAft>
            </a:pPr>
            <a:r>
              <a:rPr lang="az-Latn-AZ" sz="1800" dirty="0">
                <a:effectLst/>
                <a:latin typeface="Calibri" panose="020F0502020204030204" pitchFamily="34" charset="0"/>
                <a:ea typeface="Times New Roman" panose="02020603050405020304" pitchFamily="18" charset="0"/>
                <a:cs typeface="Calibri" panose="020F0502020204030204" pitchFamily="34" charset="0"/>
              </a:rPr>
              <a:t>5. Hazır məhsulların istehsal yerlərindən istehlak sahələrinə səmərəli hərəkəti;</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07000"/>
              </a:lnSpc>
              <a:spcAft>
                <a:spcPts val="800"/>
              </a:spcAft>
            </a:pPr>
            <a:r>
              <a:rPr lang="az-Latn-AZ" sz="1800" dirty="0">
                <a:effectLst/>
                <a:latin typeface="Calibri" panose="020F0502020204030204" pitchFamily="34" charset="0"/>
                <a:ea typeface="Times New Roman" panose="02020603050405020304" pitchFamily="18" charset="0"/>
                <a:cs typeface="Calibri" panose="020F0502020204030204" pitchFamily="34" charset="0"/>
              </a:rPr>
              <a:t>6. Material və informasiya axılarının səmərəli idarəetmə metodlarının hazırlanması ilə bağlı yeni elmi istiqamət;</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07000"/>
              </a:lnSpc>
              <a:spcAft>
                <a:spcPts val="800"/>
              </a:spcAft>
            </a:pPr>
            <a:r>
              <a:rPr lang="az-Latn-AZ" sz="1800" dirty="0">
                <a:effectLst/>
                <a:latin typeface="Calibri" panose="020F0502020204030204" pitchFamily="34" charset="0"/>
                <a:ea typeface="Times New Roman" panose="02020603050405020304" pitchFamily="18" charset="0"/>
                <a:cs typeface="Calibri" panose="020F0502020204030204" pitchFamily="34" charset="0"/>
              </a:rPr>
              <a:t>7.Müxtəlif axınların informasiya sistemi;</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r>
              <a:rPr lang="az-Latn-AZ" sz="1800" kern="0" dirty="0">
                <a:effectLst/>
                <a:latin typeface="Calibri" panose="020F0502020204030204" pitchFamily="34" charset="0"/>
                <a:ea typeface="Times New Roman" panose="02020603050405020304" pitchFamily="18" charset="0"/>
              </a:rPr>
              <a:t>8. İstehsalın və bölgünün səmərəli təşkili haqqında elm və s.</a:t>
            </a:r>
            <a:endParaRPr lang="en-US" dirty="0"/>
          </a:p>
        </p:txBody>
      </p:sp>
    </p:spTree>
    <p:extLst>
      <p:ext uri="{BB962C8B-B14F-4D97-AF65-F5344CB8AC3E}">
        <p14:creationId xmlns:p14="http://schemas.microsoft.com/office/powerpoint/2010/main" val="21164484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Diagram, engineering drawing&#10;&#10;Description automatically generated">
            <a:extLst>
              <a:ext uri="{FF2B5EF4-FFF2-40B4-BE49-F238E27FC236}">
                <a16:creationId xmlns:a16="http://schemas.microsoft.com/office/drawing/2014/main" id="{76C36A0F-332A-CA99-BB54-6FDEE4EF8E6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75215" y="123986"/>
            <a:ext cx="9128501" cy="4231037"/>
          </a:xfrm>
          <a:prstGeom prst="rect">
            <a:avLst/>
          </a:prstGeom>
          <a:noFill/>
          <a:ln>
            <a:noFill/>
          </a:ln>
        </p:spPr>
      </p:pic>
      <p:sp>
        <p:nvSpPr>
          <p:cNvPr id="11" name="TextBox 10">
            <a:extLst>
              <a:ext uri="{FF2B5EF4-FFF2-40B4-BE49-F238E27FC236}">
                <a16:creationId xmlns:a16="http://schemas.microsoft.com/office/drawing/2014/main" id="{38B6D5B6-A9F4-D90C-8BA5-A097355F5635}"/>
              </a:ext>
            </a:extLst>
          </p:cNvPr>
          <p:cNvSpPr txBox="1"/>
          <p:nvPr/>
        </p:nvSpPr>
        <p:spPr>
          <a:xfrm>
            <a:off x="5594888" y="4819973"/>
            <a:ext cx="184731" cy="369332"/>
          </a:xfrm>
          <a:prstGeom prst="rect">
            <a:avLst/>
          </a:prstGeom>
          <a:noFill/>
        </p:spPr>
        <p:txBody>
          <a:bodyPr wrap="square" rtlCol="0">
            <a:spAutoFit/>
          </a:bodyPr>
          <a:lstStyle/>
          <a:p>
            <a:endParaRPr lang="en-US" dirty="0"/>
          </a:p>
        </p:txBody>
      </p:sp>
      <p:sp>
        <p:nvSpPr>
          <p:cNvPr id="13" name="TextBox 12">
            <a:extLst>
              <a:ext uri="{FF2B5EF4-FFF2-40B4-BE49-F238E27FC236}">
                <a16:creationId xmlns:a16="http://schemas.microsoft.com/office/drawing/2014/main" id="{B5250ECC-F758-5C3D-3BAA-614E74FD40B5}"/>
              </a:ext>
            </a:extLst>
          </p:cNvPr>
          <p:cNvSpPr txBox="1"/>
          <p:nvPr/>
        </p:nvSpPr>
        <p:spPr>
          <a:xfrm>
            <a:off x="1375215" y="4500092"/>
            <a:ext cx="9128501" cy="1477328"/>
          </a:xfrm>
          <a:prstGeom prst="rect">
            <a:avLst/>
          </a:prstGeom>
          <a:noFill/>
        </p:spPr>
        <p:txBody>
          <a:bodyPr wrap="square">
            <a:spAutoFit/>
          </a:bodyPr>
          <a:lstStyle/>
          <a:p>
            <a:r>
              <a:rPr lang="az-Latn-AZ" sz="1800" kern="0" dirty="0">
                <a:effectLst/>
                <a:latin typeface="Calibri" panose="020F0502020204030204" pitchFamily="34" charset="0"/>
                <a:ea typeface="Times New Roman" panose="02020603050405020304" pitchFamily="18" charset="0"/>
              </a:rPr>
              <a:t>Cədvəldə xarici ədəbiyyatlarda logistikanın materiallar ve onlara uyğun informasiya ve maliyyə axılarının idarə edilməsinin nəzəri və praktiki inkişafi baxımından təkamülü xronoloji ardıcıllqla verilmişdir. Daha doğrusu,xammal, material və hazır məhsulların mübadiləsi, onların məhsulgöndərənlər tərəfindən istehsal yerlərinə və istehsalçılardan son təyinat məntəqəsinə qədər çatdırılması prosesləri ilə əlaqədar olan bütün kompleks məsələlərin həlli göstərilmişdir. </a:t>
            </a:r>
            <a:endParaRPr lang="en-US" dirty="0"/>
          </a:p>
        </p:txBody>
      </p:sp>
    </p:spTree>
    <p:extLst>
      <p:ext uri="{BB962C8B-B14F-4D97-AF65-F5344CB8AC3E}">
        <p14:creationId xmlns:p14="http://schemas.microsoft.com/office/powerpoint/2010/main" val="2178363454"/>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6" descr="Qısaldılmış logistika terminləri - Azmil Logistika">
            <a:extLst>
              <a:ext uri="{FF2B5EF4-FFF2-40B4-BE49-F238E27FC236}">
                <a16:creationId xmlns:a16="http://schemas.microsoft.com/office/drawing/2014/main" id="{E7452923-ECD0-FB8E-7480-A48816D97482}"/>
              </a:ext>
            </a:extLst>
          </p:cNvPr>
          <p:cNvSpPr>
            <a:spLocks noChangeAspect="1" noChangeArrowheads="1"/>
          </p:cNvSpPr>
          <p:nvPr/>
        </p:nvSpPr>
        <p:spPr bwMode="auto">
          <a:xfrm>
            <a:off x="5943599" y="628973"/>
            <a:ext cx="2952427" cy="295242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176" name="Picture 8" descr="Logistika və ekspeditor daşımalarına nəzarət sistemi - GPS.AZ Мониторинг  Транспорта онлайн">
            <a:extLst>
              <a:ext uri="{FF2B5EF4-FFF2-40B4-BE49-F238E27FC236}">
                <a16:creationId xmlns:a16="http://schemas.microsoft.com/office/drawing/2014/main" id="{6E2B65DE-C596-3156-4360-DD61AFD1A9C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9CC821FD-699B-BC1A-1FA1-AF9825BB71EB}"/>
              </a:ext>
            </a:extLst>
          </p:cNvPr>
          <p:cNvSpPr txBox="1"/>
          <p:nvPr/>
        </p:nvSpPr>
        <p:spPr>
          <a:xfrm>
            <a:off x="2100019" y="518299"/>
            <a:ext cx="7687159" cy="5821402"/>
          </a:xfrm>
          <a:prstGeom prst="rect">
            <a:avLst/>
          </a:prstGeom>
          <a:solidFill>
            <a:schemeClr val="tx2">
              <a:lumMod val="50000"/>
            </a:schemeClr>
          </a:solidFill>
        </p:spPr>
        <p:txBody>
          <a:bodyPr wrap="square" rtlCol="0">
            <a:spAutoFit/>
          </a:bodyPr>
          <a:lstStyle/>
          <a:p>
            <a:pPr algn="just">
              <a:lnSpc>
                <a:spcPct val="107000"/>
              </a:lnSpc>
              <a:spcAft>
                <a:spcPts val="800"/>
              </a:spcAft>
            </a:pPr>
            <a:r>
              <a:rPr lang="az-Latn-AZ" sz="2000" kern="0" dirty="0">
                <a:effectLst/>
                <a:latin typeface="Calibri" panose="020F0502020204030204" pitchFamily="34" charset="0"/>
                <a:ea typeface="Times New Roman" panose="02020603050405020304" pitchFamily="18" charset="0"/>
              </a:rPr>
              <a:t>Beləliklə fikrimizi ümumiləşdirsək logistikanın inkişafı </a:t>
            </a:r>
            <a:r>
              <a:rPr lang="az-Latn-AZ" sz="1800" kern="0" dirty="0">
                <a:effectLst/>
                <a:latin typeface="Calibri" panose="020F0502020204030204" pitchFamily="34" charset="0"/>
                <a:ea typeface="Times New Roman" panose="02020603050405020304" pitchFamily="18" charset="0"/>
              </a:rPr>
              <a:t>bir</a:t>
            </a:r>
            <a:r>
              <a:rPr lang="az-Latn-AZ" sz="2000" dirty="0">
                <a:latin typeface="Calibri" panose="020F0502020204030204" pitchFamily="34" charset="0"/>
                <a:ea typeface="Times New Roman" panose="02020603050405020304" pitchFamily="18" charset="0"/>
                <a:cs typeface="Calibri" panose="020F0502020204030204" pitchFamily="34" charset="0"/>
              </a:rPr>
              <a:t> tərəfdən firma və şirkətlərin malyeridilişi ilə əlaqədar vaxt və maliyyə məsrəflərinin azaldılmaslna səy göstərmələri ilə əsaslandırılarsa, digər tərəfdən isə aşağıdakı iki fakt üzrə olacaqdır: </a:t>
            </a:r>
            <a:endParaRPr lang="en-US" sz="20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07000"/>
              </a:lnSpc>
              <a:buFont typeface="+mj-lt"/>
              <a:buAutoNum type="arabicPeriod"/>
            </a:pPr>
            <a:r>
              <a:rPr lang="az-Latn-AZ" sz="2000" dirty="0">
                <a:latin typeface="Calibri" panose="020F0502020204030204" pitchFamily="34" charset="0"/>
                <a:ea typeface="Times New Roman" panose="02020603050405020304" pitchFamily="18" charset="0"/>
                <a:cs typeface="Calibri" panose="020F0502020204030204" pitchFamily="34" charset="0"/>
              </a:rPr>
              <a:t>Bazar münasibətlərinin mürəkkəbləşməsi və məhsulların bölüşdürülməsi prosesinə kəmiyyət və keyfiyyət baxımından yüksək tələbkarlıq </a:t>
            </a:r>
            <a:endParaRPr lang="en-US" sz="20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07000"/>
              </a:lnSpc>
              <a:spcAft>
                <a:spcPts val="800"/>
              </a:spcAft>
              <a:buFont typeface="+mj-lt"/>
              <a:buAutoNum type="arabicPeriod"/>
            </a:pPr>
            <a:r>
              <a:rPr lang="az-Latn-AZ" sz="2000" dirty="0">
                <a:latin typeface="Calibri" panose="020F0502020204030204" pitchFamily="34" charset="0"/>
                <a:ea typeface="Times New Roman" panose="02020603050405020304" pitchFamily="18" charset="0"/>
                <a:cs typeface="Calibri" panose="020F0502020204030204" pitchFamily="34" charset="0"/>
              </a:rPr>
              <a:t>Çevik istehsal sistemlərinin yaradılması kimi amillərlə müəyyənləşir</a:t>
            </a:r>
          </a:p>
          <a:p>
            <a:pPr algn="just">
              <a:lnSpc>
                <a:spcPct val="107000"/>
              </a:lnSpc>
              <a:spcAft>
                <a:spcPts val="800"/>
              </a:spcAft>
            </a:pPr>
            <a:r>
              <a:rPr lang="az-Latn-AZ" sz="2000" dirty="0">
                <a:latin typeface="Calibri" panose="020F0502020204030204" pitchFamily="34" charset="0"/>
                <a:ea typeface="Times New Roman" panose="02020603050405020304" pitchFamily="18" charset="0"/>
                <a:cs typeface="Calibri" panose="020F0502020204030204" pitchFamily="34" charset="0"/>
              </a:rPr>
              <a:t>Logistikanın inkişafını bilavəsitə müəyyənləşdirən faktorlarla yanaşı bütün bunlar üçün şərait yaradan amilləridə nəzərə almaq lazımdır. Bu amillərə aşağıdakılar daxildir.</a:t>
            </a:r>
            <a:endParaRPr lang="en-US" sz="20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07000"/>
              </a:lnSpc>
              <a:buFont typeface="+mj-lt"/>
              <a:buAutoNum type="arabicPeriod"/>
            </a:pPr>
            <a:r>
              <a:rPr lang="az-Latn-AZ" sz="2000" dirty="0">
                <a:latin typeface="Calibri" panose="020F0502020204030204" pitchFamily="34" charset="0"/>
                <a:ea typeface="Times New Roman" panose="02020603050405020304" pitchFamily="18" charset="0"/>
                <a:cs typeface="Calibri" panose="020F0502020204030204" pitchFamily="34" charset="0"/>
              </a:rPr>
              <a:t>İqtisadi məsələlərin həlli üçün sistem və kompromisslər nəzəriyyısindən istifadə</a:t>
            </a:r>
            <a:endParaRPr lang="en-US" sz="20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07000"/>
              </a:lnSpc>
              <a:buFont typeface="+mj-lt"/>
              <a:buAutoNum type="arabicPeriod"/>
            </a:pPr>
            <a:r>
              <a:rPr lang="az-Latn-AZ" sz="2000" dirty="0">
                <a:latin typeface="Calibri" panose="020F0502020204030204" pitchFamily="34" charset="0"/>
                <a:ea typeface="Times New Roman" panose="02020603050405020304" pitchFamily="18" charset="0"/>
                <a:cs typeface="Calibri" panose="020F0502020204030204" pitchFamily="34" charset="0"/>
              </a:rPr>
              <a:t>Komunikkasiya sahəsində elmi texniki tərəqqinin sürətləndirilməsi.</a:t>
            </a:r>
            <a:endParaRPr lang="en-US" sz="20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07000"/>
              </a:lnSpc>
              <a:spcAft>
                <a:spcPts val="800"/>
              </a:spcAft>
              <a:buFont typeface="+mj-lt"/>
              <a:buAutoNum type="arabicPeriod"/>
            </a:pPr>
            <a:r>
              <a:rPr lang="az-Latn-AZ" sz="2000" dirty="0">
                <a:latin typeface="Calibri" panose="020F0502020204030204" pitchFamily="34" charset="0"/>
                <a:ea typeface="Times New Roman" panose="02020603050405020304" pitchFamily="18" charset="0"/>
                <a:cs typeface="Calibri" panose="020F0502020204030204" pitchFamily="34" charset="0"/>
              </a:rPr>
              <a:t>Məhsulgöndərmələr üzrə qayda və formaların müəyyənləşdirilməsi.</a:t>
            </a:r>
            <a:endParaRPr lang="en-US" sz="20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07000"/>
              </a:lnSpc>
              <a:spcAft>
                <a:spcPts val="800"/>
              </a:spcAft>
            </a:pPr>
            <a:r>
              <a:rPr lang="az-Latn-AZ" sz="2000" dirty="0">
                <a:effectLst/>
                <a:latin typeface="Calibri" panose="020F0502020204030204" pitchFamily="34" charset="0"/>
                <a:ea typeface="Times New Roman" panose="02020603050405020304" pitchFamily="18" charset="0"/>
                <a:cs typeface="Calibri" panose="020F0502020204030204" pitchFamily="34" charset="0"/>
              </a:rPr>
              <a:t> </a:t>
            </a:r>
            <a:endParaRPr lang="en-US" sz="1600" dirty="0"/>
          </a:p>
        </p:txBody>
      </p:sp>
    </p:spTree>
    <p:extLst>
      <p:ext uri="{BB962C8B-B14F-4D97-AF65-F5344CB8AC3E}">
        <p14:creationId xmlns:p14="http://schemas.microsoft.com/office/powerpoint/2010/main" val="3035947146"/>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6D8C60"/>
      </a:dk2>
      <a:lt2>
        <a:srgbClr val="B1D7A1"/>
      </a:lt2>
      <a:accent1>
        <a:srgbClr val="81B992"/>
      </a:accent1>
      <a:accent2>
        <a:srgbClr val="9ABC65"/>
      </a:accent2>
      <a:accent3>
        <a:srgbClr val="BDB564"/>
      </a:accent3>
      <a:accent4>
        <a:srgbClr val="BD8964"/>
      </a:accent4>
      <a:accent5>
        <a:srgbClr val="BD6466"/>
      </a:accent5>
      <a:accent6>
        <a:srgbClr val="64A4BD"/>
      </a:accent6>
      <a:hlink>
        <a:srgbClr val="8CCC71"/>
      </a:hlink>
      <a:folHlink>
        <a:srgbClr val="A4C795"/>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4539428D-6454-4FE6-B992-2D59F0AC2F8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TM04033921[[fn=Damask]]</Template>
  <TotalTime>535</TotalTime>
  <Words>3723</Words>
  <Application>Microsoft Office PowerPoint</Application>
  <PresentationFormat>Widescreen</PresentationFormat>
  <Paragraphs>353</Paragraphs>
  <Slides>39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39</vt:i4>
      </vt:variant>
    </vt:vector>
  </HeadingPairs>
  <TitlesOfParts>
    <vt:vector size="46" baseType="lpstr">
      <vt:lpstr>Arial</vt:lpstr>
      <vt:lpstr>Bookman Old Style</vt:lpstr>
      <vt:lpstr>Calibri</vt:lpstr>
      <vt:lpstr>inherit</vt:lpstr>
      <vt:lpstr>Rockwell</vt:lpstr>
      <vt:lpstr>Times New Roman</vt:lpstr>
      <vt:lpstr>Damask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acer</dc:creator>
  <cp:lastModifiedBy>Rana Isayeva</cp:lastModifiedBy>
  <cp:revision>37</cp:revision>
  <dcterms:created xsi:type="dcterms:W3CDTF">2022-06-09T09:03:25Z</dcterms:created>
  <dcterms:modified xsi:type="dcterms:W3CDTF">2023-05-31T16:46:06Z</dcterms:modified>
</cp:coreProperties>
</file>