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97" r:id="rId3"/>
    <p:sldId id="298" r:id="rId4"/>
    <p:sldId id="299" r:id="rId5"/>
    <p:sldId id="300" r:id="rId6"/>
    <p:sldId id="303" r:id="rId7"/>
    <p:sldId id="291" r:id="rId8"/>
    <p:sldId id="292" r:id="rId9"/>
    <p:sldId id="294" r:id="rId10"/>
    <p:sldId id="309" r:id="rId11"/>
    <p:sldId id="310" r:id="rId12"/>
    <p:sldId id="311" r:id="rId13"/>
    <p:sldId id="312" r:id="rId14"/>
    <p:sldId id="313" r:id="rId15"/>
    <p:sldId id="314" r:id="rId16"/>
    <p:sldId id="307" r:id="rId17"/>
    <p:sldId id="286" r:id="rId18"/>
    <p:sldId id="308" r:id="rId19"/>
    <p:sldId id="295" r:id="rId20"/>
    <p:sldId id="296"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C00"/>
    <a:srgbClr val="CC6600"/>
    <a:srgbClr val="FFEFFF"/>
    <a:srgbClr val="FFE1FF"/>
    <a:srgbClr val="FF1DFF"/>
    <a:srgbClr val="FFD5FF"/>
    <a:srgbClr val="FFCCFF"/>
    <a:srgbClr val="D1FFFF"/>
    <a:srgbClr val="93FFFF"/>
    <a:srgbClr val="CC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72" d="100"/>
          <a:sy n="72" d="100"/>
        </p:scale>
        <p:origin x="660"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5D4F7E8-6AD4-4DAC-BE97-9B1ECC6B3A3E}" type="doc">
      <dgm:prSet loTypeId="urn:microsoft.com/office/officeart/2005/8/layout/vProcess5" loCatId="process" qsTypeId="urn:microsoft.com/office/officeart/2005/8/quickstyle/simple1" qsCatId="simple" csTypeId="urn:microsoft.com/office/officeart/2005/8/colors/accent1_1" csCatId="accent1" phldr="1"/>
      <dgm:spPr/>
      <dgm:t>
        <a:bodyPr/>
        <a:lstStyle/>
        <a:p>
          <a:endParaRPr lang="ru-RU"/>
        </a:p>
      </dgm:t>
    </dgm:pt>
    <dgm:pt modelId="{C7DA22FC-E362-4A33-91FB-CAEF55274EF1}">
      <dgm:prSet custT="1"/>
      <dgm:spPr>
        <a:solidFill>
          <a:srgbClr val="D1FFFF"/>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algn="just"/>
          <a:r>
            <a:rPr lang="az-Latn-AZ" sz="1800" b="1" dirty="0">
              <a:latin typeface="Times New Roman" panose="02020603050405020304" pitchFamily="18" charset="0"/>
              <a:cs typeface="Times New Roman" panose="02020603050405020304" pitchFamily="18" charset="0"/>
            </a:rPr>
            <a:t>Tədqiqatın məqsəd və vəzifələri</a:t>
          </a:r>
          <a:r>
            <a:rPr lang="az-Latn-AZ" sz="1800" dirty="0">
              <a:latin typeface="Times New Roman" panose="02020603050405020304" pitchFamily="18" charset="0"/>
              <a:cs typeface="Times New Roman" panose="02020603050405020304" pitchFamily="18" charset="0"/>
            </a:rPr>
            <a:t>.  Tədqiqat işinin məqsədi çuqunun müasir istehsalı zamanı yaranan  ekoliji problemlər və onun həlli yollarını təhlil etməkdir. Qarşıya qoyulan məqsədə nail olmaq üçün aşağıdakı </a:t>
          </a:r>
          <a:r>
            <a:rPr lang="az-Latn-AZ" sz="1800" b="1" dirty="0">
              <a:latin typeface="Times New Roman" panose="02020603050405020304" pitchFamily="18" charset="0"/>
              <a:cs typeface="Times New Roman" panose="02020603050405020304" pitchFamily="18" charset="0"/>
            </a:rPr>
            <a:t>vəzifələrin</a:t>
          </a:r>
          <a:r>
            <a:rPr lang="az-Latn-AZ" sz="1800" dirty="0">
              <a:latin typeface="Times New Roman" panose="02020603050405020304" pitchFamily="18" charset="0"/>
              <a:cs typeface="Times New Roman" panose="02020603050405020304" pitchFamily="18" charset="0"/>
            </a:rPr>
            <a:t> yerinə yetirilməsi planlaşdırılmışdır: </a:t>
          </a:r>
          <a:endParaRPr lang="ru-RU" sz="1800" dirty="0">
            <a:latin typeface="Times New Roman" panose="02020603050405020304" pitchFamily="18" charset="0"/>
            <a:cs typeface="Times New Roman" panose="02020603050405020304" pitchFamily="18" charset="0"/>
          </a:endParaRPr>
        </a:p>
      </dgm:t>
    </dgm:pt>
    <dgm:pt modelId="{6391988D-4E89-40B5-9EA6-563756DD896B}" type="parTrans" cxnId="{D128414B-653A-4F32-9DD0-E4BFCA1F1D84}">
      <dgm:prSet/>
      <dgm:spPr/>
      <dgm:t>
        <a:bodyPr/>
        <a:lstStyle/>
        <a:p>
          <a:endParaRPr lang="ru-RU">
            <a:solidFill>
              <a:schemeClr val="tx1"/>
            </a:solidFill>
          </a:endParaRPr>
        </a:p>
      </dgm:t>
    </dgm:pt>
    <dgm:pt modelId="{1F5FCE15-DE3E-4AB1-83F0-7BE7801D255B}" type="sibTrans" cxnId="{D128414B-653A-4F32-9DD0-E4BFCA1F1D84}">
      <dgm:prSet/>
      <dgm:spPr>
        <a:solidFill>
          <a:srgbClr val="93FFFF">
            <a:alpha val="89804"/>
          </a:srgbClr>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dgm:spPr>
      <dgm:t>
        <a:bodyPr/>
        <a:lstStyle/>
        <a:p>
          <a:endParaRPr lang="ru-RU">
            <a:solidFill>
              <a:schemeClr val="tx1"/>
            </a:solidFill>
          </a:endParaRPr>
        </a:p>
      </dgm:t>
    </dgm:pt>
    <dgm:pt modelId="{F8AEA2C7-A8BA-44FC-AFBC-3F6930AC3257}">
      <dgm:prSet custT="1"/>
      <dgm:spPr>
        <a:solidFill>
          <a:srgbClr val="D1FFFF"/>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az-Latn-AZ" sz="1800" dirty="0">
              <a:latin typeface="Times New Roman" panose="02020603050405020304" pitchFamily="18" charset="0"/>
              <a:cs typeface="Times New Roman" panose="02020603050405020304" pitchFamily="18" charset="0"/>
            </a:rPr>
            <a:t>Çuqun istehsal prosesinin əsas xüsusiyyətlərini araşdırmaq</a:t>
          </a:r>
          <a:endParaRPr lang="ru-RU" sz="1800" dirty="0">
            <a:latin typeface="Times New Roman" panose="02020603050405020304" pitchFamily="18" charset="0"/>
            <a:cs typeface="Times New Roman" panose="02020603050405020304" pitchFamily="18" charset="0"/>
          </a:endParaRPr>
        </a:p>
      </dgm:t>
    </dgm:pt>
    <dgm:pt modelId="{676F4AD1-21EE-4846-BE9F-53F9FBE457C2}" type="parTrans" cxnId="{81320194-07F1-4BB9-958D-FF2A4EBF098D}">
      <dgm:prSet/>
      <dgm:spPr/>
      <dgm:t>
        <a:bodyPr/>
        <a:lstStyle/>
        <a:p>
          <a:endParaRPr lang="ru-RU">
            <a:solidFill>
              <a:schemeClr val="tx1"/>
            </a:solidFill>
          </a:endParaRPr>
        </a:p>
      </dgm:t>
    </dgm:pt>
    <dgm:pt modelId="{FA252798-74A6-4ADF-A1B4-65CC8E72C81F}" type="sibTrans" cxnId="{81320194-07F1-4BB9-958D-FF2A4EBF098D}">
      <dgm:prSet/>
      <dgm:spPr>
        <a:solidFill>
          <a:srgbClr val="93FFFF">
            <a:alpha val="89804"/>
          </a:srgbClr>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dgm:spPr>
      <dgm:t>
        <a:bodyPr/>
        <a:lstStyle/>
        <a:p>
          <a:endParaRPr lang="ru-RU">
            <a:solidFill>
              <a:schemeClr val="tx1"/>
            </a:solidFill>
          </a:endParaRPr>
        </a:p>
      </dgm:t>
    </dgm:pt>
    <dgm:pt modelId="{D88ED80E-6780-4268-88D9-593C69990A53}">
      <dgm:prSet custT="1"/>
      <dgm:spPr>
        <a:solidFill>
          <a:srgbClr val="D1FFFF"/>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az-Latn-AZ" sz="1800" dirty="0">
              <a:latin typeface="Times New Roman" panose="02020603050405020304" pitchFamily="18" charset="0"/>
              <a:cs typeface="Times New Roman" panose="02020603050405020304" pitchFamily="18" charset="0"/>
            </a:rPr>
            <a:t>Çuqun istehsalı zamanı yaranan ekoloji təhlükəsizlik problemləri müəyyən etmək</a:t>
          </a:r>
          <a:endParaRPr lang="ru-RU" sz="1800" dirty="0">
            <a:latin typeface="Times New Roman" panose="02020603050405020304" pitchFamily="18" charset="0"/>
            <a:cs typeface="Times New Roman" panose="02020603050405020304" pitchFamily="18" charset="0"/>
          </a:endParaRPr>
        </a:p>
      </dgm:t>
    </dgm:pt>
    <dgm:pt modelId="{1217C8A1-3469-4689-A3DB-38699C428A47}" type="parTrans" cxnId="{C8A05821-FF20-4097-8B13-11E51D6B413E}">
      <dgm:prSet/>
      <dgm:spPr/>
      <dgm:t>
        <a:bodyPr/>
        <a:lstStyle/>
        <a:p>
          <a:endParaRPr lang="ru-RU">
            <a:solidFill>
              <a:schemeClr val="tx1"/>
            </a:solidFill>
          </a:endParaRPr>
        </a:p>
      </dgm:t>
    </dgm:pt>
    <dgm:pt modelId="{A9D505D3-AF9D-4090-9DE6-845064E7261C}" type="sibTrans" cxnId="{C8A05821-FF20-4097-8B13-11E51D6B413E}">
      <dgm:prSet/>
      <dgm:spPr>
        <a:solidFill>
          <a:srgbClr val="93FFFF">
            <a:alpha val="89804"/>
          </a:srgbClr>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dgm:spPr>
      <dgm:t>
        <a:bodyPr/>
        <a:lstStyle/>
        <a:p>
          <a:endParaRPr lang="ru-RU">
            <a:solidFill>
              <a:schemeClr val="tx1"/>
            </a:solidFill>
          </a:endParaRPr>
        </a:p>
      </dgm:t>
    </dgm:pt>
    <dgm:pt modelId="{E14965C1-2941-4620-B4C3-133ABAE35ED9}">
      <dgm:prSet custT="1"/>
      <dgm:spPr>
        <a:solidFill>
          <a:srgbClr val="D1FFFF"/>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az-Latn-AZ" sz="1800" dirty="0">
              <a:latin typeface="Times New Roman" panose="02020603050405020304" pitchFamily="18" charset="0"/>
              <a:cs typeface="Times New Roman" panose="02020603050405020304" pitchFamily="18" charset="0"/>
            </a:rPr>
            <a:t>Çuqun istehsalının ətraf mühitə təsirinin qiymətləndirilməsini tədqiq etmək</a:t>
          </a:r>
          <a:endParaRPr lang="ru-RU" sz="1800" dirty="0">
            <a:latin typeface="Times New Roman" panose="02020603050405020304" pitchFamily="18" charset="0"/>
            <a:cs typeface="Times New Roman" panose="02020603050405020304" pitchFamily="18" charset="0"/>
          </a:endParaRPr>
        </a:p>
      </dgm:t>
    </dgm:pt>
    <dgm:pt modelId="{9C856A70-8220-4DF9-96F9-E8D9146770B6}" type="parTrans" cxnId="{6BD9FA86-B03F-4455-A2B1-719D3D991D3B}">
      <dgm:prSet/>
      <dgm:spPr/>
      <dgm:t>
        <a:bodyPr/>
        <a:lstStyle/>
        <a:p>
          <a:endParaRPr lang="ru-RU">
            <a:solidFill>
              <a:schemeClr val="tx1"/>
            </a:solidFill>
          </a:endParaRPr>
        </a:p>
      </dgm:t>
    </dgm:pt>
    <dgm:pt modelId="{33CAB821-D038-4500-BFDA-E874463C3E6E}" type="sibTrans" cxnId="{6BD9FA86-B03F-4455-A2B1-719D3D991D3B}">
      <dgm:prSet/>
      <dgm:spPr>
        <a:solidFill>
          <a:srgbClr val="93FFFF">
            <a:alpha val="89804"/>
          </a:srgbClr>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dgm:spPr>
      <dgm:t>
        <a:bodyPr/>
        <a:lstStyle/>
        <a:p>
          <a:endParaRPr lang="ru-RU">
            <a:solidFill>
              <a:schemeClr val="tx1"/>
            </a:solidFill>
          </a:endParaRPr>
        </a:p>
      </dgm:t>
    </dgm:pt>
    <dgm:pt modelId="{5772A749-8D15-4EFB-A16C-A14BBF9630A0}">
      <dgm:prSet custT="1"/>
      <dgm:spPr>
        <a:solidFill>
          <a:srgbClr val="D1FFFF"/>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az-Latn-AZ" sz="1800" dirty="0">
              <a:latin typeface="Times New Roman" panose="02020603050405020304" pitchFamily="18" charset="0"/>
              <a:cs typeface="Times New Roman" panose="02020603050405020304" pitchFamily="18" charset="0"/>
            </a:rPr>
            <a:t>Çuqun istehsal müəssisələrinin tullantı sularına təsirini öyrənmək</a:t>
          </a:r>
          <a:endParaRPr lang="ru-RU" sz="1800" dirty="0">
            <a:latin typeface="Times New Roman" panose="02020603050405020304" pitchFamily="18" charset="0"/>
            <a:cs typeface="Times New Roman" panose="02020603050405020304" pitchFamily="18" charset="0"/>
          </a:endParaRPr>
        </a:p>
      </dgm:t>
    </dgm:pt>
    <dgm:pt modelId="{0A5A5093-40BE-4C61-A12D-1BF3A9ABA731}" type="parTrans" cxnId="{629A5FE1-6A3F-4AD4-89E9-5F34C0758F3E}">
      <dgm:prSet/>
      <dgm:spPr/>
      <dgm:t>
        <a:bodyPr/>
        <a:lstStyle/>
        <a:p>
          <a:endParaRPr lang="ru-RU">
            <a:solidFill>
              <a:schemeClr val="tx1"/>
            </a:solidFill>
          </a:endParaRPr>
        </a:p>
      </dgm:t>
    </dgm:pt>
    <dgm:pt modelId="{780F9F37-4B88-4820-8CA1-C134ADB1D40F}" type="sibTrans" cxnId="{629A5FE1-6A3F-4AD4-89E9-5F34C0758F3E}">
      <dgm:prSet/>
      <dgm:spPr/>
      <dgm:t>
        <a:bodyPr/>
        <a:lstStyle/>
        <a:p>
          <a:endParaRPr lang="ru-RU">
            <a:solidFill>
              <a:schemeClr val="tx1"/>
            </a:solidFill>
          </a:endParaRPr>
        </a:p>
      </dgm:t>
    </dgm:pt>
    <dgm:pt modelId="{ACDD4D71-1739-4678-BFDB-C00061AA0912}" type="pres">
      <dgm:prSet presAssocID="{E5D4F7E8-6AD4-4DAC-BE97-9B1ECC6B3A3E}" presName="outerComposite" presStyleCnt="0">
        <dgm:presLayoutVars>
          <dgm:chMax val="5"/>
          <dgm:dir/>
          <dgm:resizeHandles val="exact"/>
        </dgm:presLayoutVars>
      </dgm:prSet>
      <dgm:spPr/>
    </dgm:pt>
    <dgm:pt modelId="{46577566-6CC6-46DC-AC35-F48B65C24594}" type="pres">
      <dgm:prSet presAssocID="{E5D4F7E8-6AD4-4DAC-BE97-9B1ECC6B3A3E}" presName="dummyMaxCanvas" presStyleCnt="0">
        <dgm:presLayoutVars/>
      </dgm:prSet>
      <dgm:spPr/>
    </dgm:pt>
    <dgm:pt modelId="{4308AAE3-8301-48BA-8D49-DD64FC3E5BE8}" type="pres">
      <dgm:prSet presAssocID="{E5D4F7E8-6AD4-4DAC-BE97-9B1ECC6B3A3E}" presName="FiveNodes_1" presStyleLbl="node1" presStyleIdx="0" presStyleCnt="5" custScaleX="104306">
        <dgm:presLayoutVars>
          <dgm:bulletEnabled val="1"/>
        </dgm:presLayoutVars>
      </dgm:prSet>
      <dgm:spPr/>
    </dgm:pt>
    <dgm:pt modelId="{3084CED9-6F7E-4F19-B9CE-EC2C08852C48}" type="pres">
      <dgm:prSet presAssocID="{E5D4F7E8-6AD4-4DAC-BE97-9B1ECC6B3A3E}" presName="FiveNodes_2" presStyleLbl="node1" presStyleIdx="1" presStyleCnt="5">
        <dgm:presLayoutVars>
          <dgm:bulletEnabled val="1"/>
        </dgm:presLayoutVars>
      </dgm:prSet>
      <dgm:spPr/>
    </dgm:pt>
    <dgm:pt modelId="{16629E80-31E3-4BED-B08D-07923784FBF4}" type="pres">
      <dgm:prSet presAssocID="{E5D4F7E8-6AD4-4DAC-BE97-9B1ECC6B3A3E}" presName="FiveNodes_3" presStyleLbl="node1" presStyleIdx="2" presStyleCnt="5">
        <dgm:presLayoutVars>
          <dgm:bulletEnabled val="1"/>
        </dgm:presLayoutVars>
      </dgm:prSet>
      <dgm:spPr/>
    </dgm:pt>
    <dgm:pt modelId="{ABC6DE4F-AA36-4772-BA95-32F43CB0C41B}" type="pres">
      <dgm:prSet presAssocID="{E5D4F7E8-6AD4-4DAC-BE97-9B1ECC6B3A3E}" presName="FiveNodes_4" presStyleLbl="node1" presStyleIdx="3" presStyleCnt="5">
        <dgm:presLayoutVars>
          <dgm:bulletEnabled val="1"/>
        </dgm:presLayoutVars>
      </dgm:prSet>
      <dgm:spPr/>
    </dgm:pt>
    <dgm:pt modelId="{4360D55A-B50B-4C51-90EC-3BBCAC6DB8EF}" type="pres">
      <dgm:prSet presAssocID="{E5D4F7E8-6AD4-4DAC-BE97-9B1ECC6B3A3E}" presName="FiveNodes_5" presStyleLbl="node1" presStyleIdx="4" presStyleCnt="5">
        <dgm:presLayoutVars>
          <dgm:bulletEnabled val="1"/>
        </dgm:presLayoutVars>
      </dgm:prSet>
      <dgm:spPr/>
    </dgm:pt>
    <dgm:pt modelId="{CEA86AD8-5F8A-4242-A4CF-0076865D7674}" type="pres">
      <dgm:prSet presAssocID="{E5D4F7E8-6AD4-4DAC-BE97-9B1ECC6B3A3E}" presName="FiveConn_1-2" presStyleLbl="fgAccFollowNode1" presStyleIdx="0" presStyleCnt="4">
        <dgm:presLayoutVars>
          <dgm:bulletEnabled val="1"/>
        </dgm:presLayoutVars>
      </dgm:prSet>
      <dgm:spPr/>
    </dgm:pt>
    <dgm:pt modelId="{86294819-1B76-4098-AAD0-BB05FA8F747A}" type="pres">
      <dgm:prSet presAssocID="{E5D4F7E8-6AD4-4DAC-BE97-9B1ECC6B3A3E}" presName="FiveConn_2-3" presStyleLbl="fgAccFollowNode1" presStyleIdx="1" presStyleCnt="4">
        <dgm:presLayoutVars>
          <dgm:bulletEnabled val="1"/>
        </dgm:presLayoutVars>
      </dgm:prSet>
      <dgm:spPr/>
    </dgm:pt>
    <dgm:pt modelId="{35C62C3A-5BAB-4C0E-B2C4-F8C4C79981F6}" type="pres">
      <dgm:prSet presAssocID="{E5D4F7E8-6AD4-4DAC-BE97-9B1ECC6B3A3E}" presName="FiveConn_3-4" presStyleLbl="fgAccFollowNode1" presStyleIdx="2" presStyleCnt="4">
        <dgm:presLayoutVars>
          <dgm:bulletEnabled val="1"/>
        </dgm:presLayoutVars>
      </dgm:prSet>
      <dgm:spPr/>
    </dgm:pt>
    <dgm:pt modelId="{4DB8DC69-D222-4868-9322-FD1A77BF7F60}" type="pres">
      <dgm:prSet presAssocID="{E5D4F7E8-6AD4-4DAC-BE97-9B1ECC6B3A3E}" presName="FiveConn_4-5" presStyleLbl="fgAccFollowNode1" presStyleIdx="3" presStyleCnt="4">
        <dgm:presLayoutVars>
          <dgm:bulletEnabled val="1"/>
        </dgm:presLayoutVars>
      </dgm:prSet>
      <dgm:spPr/>
    </dgm:pt>
    <dgm:pt modelId="{9B987F2D-EFA2-402A-BA0F-DD142A479E52}" type="pres">
      <dgm:prSet presAssocID="{E5D4F7E8-6AD4-4DAC-BE97-9B1ECC6B3A3E}" presName="FiveNodes_1_text" presStyleLbl="node1" presStyleIdx="4" presStyleCnt="5">
        <dgm:presLayoutVars>
          <dgm:bulletEnabled val="1"/>
        </dgm:presLayoutVars>
      </dgm:prSet>
      <dgm:spPr/>
    </dgm:pt>
    <dgm:pt modelId="{0C473C0B-64B7-4C1A-89B1-FBE1139C364C}" type="pres">
      <dgm:prSet presAssocID="{E5D4F7E8-6AD4-4DAC-BE97-9B1ECC6B3A3E}" presName="FiveNodes_2_text" presStyleLbl="node1" presStyleIdx="4" presStyleCnt="5">
        <dgm:presLayoutVars>
          <dgm:bulletEnabled val="1"/>
        </dgm:presLayoutVars>
      </dgm:prSet>
      <dgm:spPr/>
    </dgm:pt>
    <dgm:pt modelId="{79FA65D3-9230-4839-A057-BAEEEA8E2D29}" type="pres">
      <dgm:prSet presAssocID="{E5D4F7E8-6AD4-4DAC-BE97-9B1ECC6B3A3E}" presName="FiveNodes_3_text" presStyleLbl="node1" presStyleIdx="4" presStyleCnt="5">
        <dgm:presLayoutVars>
          <dgm:bulletEnabled val="1"/>
        </dgm:presLayoutVars>
      </dgm:prSet>
      <dgm:spPr/>
    </dgm:pt>
    <dgm:pt modelId="{8DEC5F3C-609A-442B-BD6F-66346E36C9D7}" type="pres">
      <dgm:prSet presAssocID="{E5D4F7E8-6AD4-4DAC-BE97-9B1ECC6B3A3E}" presName="FiveNodes_4_text" presStyleLbl="node1" presStyleIdx="4" presStyleCnt="5">
        <dgm:presLayoutVars>
          <dgm:bulletEnabled val="1"/>
        </dgm:presLayoutVars>
      </dgm:prSet>
      <dgm:spPr/>
    </dgm:pt>
    <dgm:pt modelId="{9A054D76-146B-4CBA-9312-9079B45FC85F}" type="pres">
      <dgm:prSet presAssocID="{E5D4F7E8-6AD4-4DAC-BE97-9B1ECC6B3A3E}" presName="FiveNodes_5_text" presStyleLbl="node1" presStyleIdx="4" presStyleCnt="5">
        <dgm:presLayoutVars>
          <dgm:bulletEnabled val="1"/>
        </dgm:presLayoutVars>
      </dgm:prSet>
      <dgm:spPr/>
    </dgm:pt>
  </dgm:ptLst>
  <dgm:cxnLst>
    <dgm:cxn modelId="{C8A05821-FF20-4097-8B13-11E51D6B413E}" srcId="{E5D4F7E8-6AD4-4DAC-BE97-9B1ECC6B3A3E}" destId="{D88ED80E-6780-4268-88D9-593C69990A53}" srcOrd="2" destOrd="0" parTransId="{1217C8A1-3469-4689-A3DB-38699C428A47}" sibTransId="{A9D505D3-AF9D-4090-9DE6-845064E7261C}"/>
    <dgm:cxn modelId="{4D917B32-077B-4EBC-9AAF-70E13E1F4CC6}" type="presOf" srcId="{E14965C1-2941-4620-B4C3-133ABAE35ED9}" destId="{ABC6DE4F-AA36-4772-BA95-32F43CB0C41B}" srcOrd="0" destOrd="0" presId="urn:microsoft.com/office/officeart/2005/8/layout/vProcess5"/>
    <dgm:cxn modelId="{120F2C36-4A05-4D4D-98C9-3A4D4042FDB0}" type="presOf" srcId="{5772A749-8D15-4EFB-A16C-A14BBF9630A0}" destId="{4360D55A-B50B-4C51-90EC-3BBCAC6DB8EF}" srcOrd="0" destOrd="0" presId="urn:microsoft.com/office/officeart/2005/8/layout/vProcess5"/>
    <dgm:cxn modelId="{D256F244-55E0-4100-8CA2-D8FCBB5080AF}" type="presOf" srcId="{A9D505D3-AF9D-4090-9DE6-845064E7261C}" destId="{35C62C3A-5BAB-4C0E-B2C4-F8C4C79981F6}" srcOrd="0" destOrd="0" presId="urn:microsoft.com/office/officeart/2005/8/layout/vProcess5"/>
    <dgm:cxn modelId="{D128414B-653A-4F32-9DD0-E4BFCA1F1D84}" srcId="{E5D4F7E8-6AD4-4DAC-BE97-9B1ECC6B3A3E}" destId="{C7DA22FC-E362-4A33-91FB-CAEF55274EF1}" srcOrd="0" destOrd="0" parTransId="{6391988D-4E89-40B5-9EA6-563756DD896B}" sibTransId="{1F5FCE15-DE3E-4AB1-83F0-7BE7801D255B}"/>
    <dgm:cxn modelId="{8DB90A74-BBFA-4DCF-8F3A-BF7A498EEFF3}" type="presOf" srcId="{C7DA22FC-E362-4A33-91FB-CAEF55274EF1}" destId="{9B987F2D-EFA2-402A-BA0F-DD142A479E52}" srcOrd="1" destOrd="0" presId="urn:microsoft.com/office/officeart/2005/8/layout/vProcess5"/>
    <dgm:cxn modelId="{63D24876-9FF6-4FEE-BD73-F4469799ABB3}" type="presOf" srcId="{E5D4F7E8-6AD4-4DAC-BE97-9B1ECC6B3A3E}" destId="{ACDD4D71-1739-4678-BFDB-C00061AA0912}" srcOrd="0" destOrd="0" presId="urn:microsoft.com/office/officeart/2005/8/layout/vProcess5"/>
    <dgm:cxn modelId="{7E4F8582-4C0F-4A91-8077-C5E9CC7E5857}" type="presOf" srcId="{1F5FCE15-DE3E-4AB1-83F0-7BE7801D255B}" destId="{CEA86AD8-5F8A-4242-A4CF-0076865D7674}" srcOrd="0" destOrd="0" presId="urn:microsoft.com/office/officeart/2005/8/layout/vProcess5"/>
    <dgm:cxn modelId="{1A7D0D85-7FFB-4249-9228-FB6625214330}" type="presOf" srcId="{D88ED80E-6780-4268-88D9-593C69990A53}" destId="{16629E80-31E3-4BED-B08D-07923784FBF4}" srcOrd="0" destOrd="0" presId="urn:microsoft.com/office/officeart/2005/8/layout/vProcess5"/>
    <dgm:cxn modelId="{6BD9FA86-B03F-4455-A2B1-719D3D991D3B}" srcId="{E5D4F7E8-6AD4-4DAC-BE97-9B1ECC6B3A3E}" destId="{E14965C1-2941-4620-B4C3-133ABAE35ED9}" srcOrd="3" destOrd="0" parTransId="{9C856A70-8220-4DF9-96F9-E8D9146770B6}" sibTransId="{33CAB821-D038-4500-BFDA-E874463C3E6E}"/>
    <dgm:cxn modelId="{1BB30A8D-057C-4BBB-8468-EF926609B707}" type="presOf" srcId="{F8AEA2C7-A8BA-44FC-AFBC-3F6930AC3257}" destId="{3084CED9-6F7E-4F19-B9CE-EC2C08852C48}" srcOrd="0" destOrd="0" presId="urn:microsoft.com/office/officeart/2005/8/layout/vProcess5"/>
    <dgm:cxn modelId="{81320194-07F1-4BB9-958D-FF2A4EBF098D}" srcId="{E5D4F7E8-6AD4-4DAC-BE97-9B1ECC6B3A3E}" destId="{F8AEA2C7-A8BA-44FC-AFBC-3F6930AC3257}" srcOrd="1" destOrd="0" parTransId="{676F4AD1-21EE-4846-BE9F-53F9FBE457C2}" sibTransId="{FA252798-74A6-4ADF-A1B4-65CC8E72C81F}"/>
    <dgm:cxn modelId="{F27B7798-0CEA-4839-BECF-89D5470CDE5F}" type="presOf" srcId="{F8AEA2C7-A8BA-44FC-AFBC-3F6930AC3257}" destId="{0C473C0B-64B7-4C1A-89B1-FBE1139C364C}" srcOrd="1" destOrd="0" presId="urn:microsoft.com/office/officeart/2005/8/layout/vProcess5"/>
    <dgm:cxn modelId="{8177F7BF-6774-452E-8329-1B96F0AAC7BE}" type="presOf" srcId="{33CAB821-D038-4500-BFDA-E874463C3E6E}" destId="{4DB8DC69-D222-4868-9322-FD1A77BF7F60}" srcOrd="0" destOrd="0" presId="urn:microsoft.com/office/officeart/2005/8/layout/vProcess5"/>
    <dgm:cxn modelId="{3F26E3C1-B672-4A49-91F6-58D5D0A43E84}" type="presOf" srcId="{5772A749-8D15-4EFB-A16C-A14BBF9630A0}" destId="{9A054D76-146B-4CBA-9312-9079B45FC85F}" srcOrd="1" destOrd="0" presId="urn:microsoft.com/office/officeart/2005/8/layout/vProcess5"/>
    <dgm:cxn modelId="{BA6AD4C7-B1A7-441B-8FD4-1C22BA82E544}" type="presOf" srcId="{D88ED80E-6780-4268-88D9-593C69990A53}" destId="{79FA65D3-9230-4839-A057-BAEEEA8E2D29}" srcOrd="1" destOrd="0" presId="urn:microsoft.com/office/officeart/2005/8/layout/vProcess5"/>
    <dgm:cxn modelId="{3D8FD7CF-80B5-44D7-A13F-C5B88F9D6302}" type="presOf" srcId="{FA252798-74A6-4ADF-A1B4-65CC8E72C81F}" destId="{86294819-1B76-4098-AAD0-BB05FA8F747A}" srcOrd="0" destOrd="0" presId="urn:microsoft.com/office/officeart/2005/8/layout/vProcess5"/>
    <dgm:cxn modelId="{629A5FE1-6A3F-4AD4-89E9-5F34C0758F3E}" srcId="{E5D4F7E8-6AD4-4DAC-BE97-9B1ECC6B3A3E}" destId="{5772A749-8D15-4EFB-A16C-A14BBF9630A0}" srcOrd="4" destOrd="0" parTransId="{0A5A5093-40BE-4C61-A12D-1BF3A9ABA731}" sibTransId="{780F9F37-4B88-4820-8CA1-C134ADB1D40F}"/>
    <dgm:cxn modelId="{08CAA0E8-F103-4C17-8379-C335FEEB14D9}" type="presOf" srcId="{C7DA22FC-E362-4A33-91FB-CAEF55274EF1}" destId="{4308AAE3-8301-48BA-8D49-DD64FC3E5BE8}" srcOrd="0" destOrd="0" presId="urn:microsoft.com/office/officeart/2005/8/layout/vProcess5"/>
    <dgm:cxn modelId="{989C5EF7-7EE9-4DD4-9FBA-560FC0B193FA}" type="presOf" srcId="{E14965C1-2941-4620-B4C3-133ABAE35ED9}" destId="{8DEC5F3C-609A-442B-BD6F-66346E36C9D7}" srcOrd="1" destOrd="0" presId="urn:microsoft.com/office/officeart/2005/8/layout/vProcess5"/>
    <dgm:cxn modelId="{8AB31E7E-C54F-47EE-B283-0CEEC72494BB}" type="presParOf" srcId="{ACDD4D71-1739-4678-BFDB-C00061AA0912}" destId="{46577566-6CC6-46DC-AC35-F48B65C24594}" srcOrd="0" destOrd="0" presId="urn:microsoft.com/office/officeart/2005/8/layout/vProcess5"/>
    <dgm:cxn modelId="{9CAC8D81-BD6C-4EA2-AE8E-DE5ACDEED75F}" type="presParOf" srcId="{ACDD4D71-1739-4678-BFDB-C00061AA0912}" destId="{4308AAE3-8301-48BA-8D49-DD64FC3E5BE8}" srcOrd="1" destOrd="0" presId="urn:microsoft.com/office/officeart/2005/8/layout/vProcess5"/>
    <dgm:cxn modelId="{DDC6B394-CB13-4B15-B44E-6A64E64F86D0}" type="presParOf" srcId="{ACDD4D71-1739-4678-BFDB-C00061AA0912}" destId="{3084CED9-6F7E-4F19-B9CE-EC2C08852C48}" srcOrd="2" destOrd="0" presId="urn:microsoft.com/office/officeart/2005/8/layout/vProcess5"/>
    <dgm:cxn modelId="{A3AAB712-BCDB-43E8-9085-419364A068EA}" type="presParOf" srcId="{ACDD4D71-1739-4678-BFDB-C00061AA0912}" destId="{16629E80-31E3-4BED-B08D-07923784FBF4}" srcOrd="3" destOrd="0" presId="urn:microsoft.com/office/officeart/2005/8/layout/vProcess5"/>
    <dgm:cxn modelId="{52DD68AD-8855-46C2-A273-74EC5C0830D7}" type="presParOf" srcId="{ACDD4D71-1739-4678-BFDB-C00061AA0912}" destId="{ABC6DE4F-AA36-4772-BA95-32F43CB0C41B}" srcOrd="4" destOrd="0" presId="urn:microsoft.com/office/officeart/2005/8/layout/vProcess5"/>
    <dgm:cxn modelId="{26366818-276C-43E1-94FE-21C50C0FEB92}" type="presParOf" srcId="{ACDD4D71-1739-4678-BFDB-C00061AA0912}" destId="{4360D55A-B50B-4C51-90EC-3BBCAC6DB8EF}" srcOrd="5" destOrd="0" presId="urn:microsoft.com/office/officeart/2005/8/layout/vProcess5"/>
    <dgm:cxn modelId="{7CC815A3-833A-4668-8171-A8D1F667E084}" type="presParOf" srcId="{ACDD4D71-1739-4678-BFDB-C00061AA0912}" destId="{CEA86AD8-5F8A-4242-A4CF-0076865D7674}" srcOrd="6" destOrd="0" presId="urn:microsoft.com/office/officeart/2005/8/layout/vProcess5"/>
    <dgm:cxn modelId="{2F56D492-E7EC-4DA2-B30F-381342585C57}" type="presParOf" srcId="{ACDD4D71-1739-4678-BFDB-C00061AA0912}" destId="{86294819-1B76-4098-AAD0-BB05FA8F747A}" srcOrd="7" destOrd="0" presId="urn:microsoft.com/office/officeart/2005/8/layout/vProcess5"/>
    <dgm:cxn modelId="{C0F4DA8C-5477-44A0-A21E-0D420A4E22F7}" type="presParOf" srcId="{ACDD4D71-1739-4678-BFDB-C00061AA0912}" destId="{35C62C3A-5BAB-4C0E-B2C4-F8C4C79981F6}" srcOrd="8" destOrd="0" presId="urn:microsoft.com/office/officeart/2005/8/layout/vProcess5"/>
    <dgm:cxn modelId="{BB2601C7-FB72-4912-9E12-C9476D266900}" type="presParOf" srcId="{ACDD4D71-1739-4678-BFDB-C00061AA0912}" destId="{4DB8DC69-D222-4868-9322-FD1A77BF7F60}" srcOrd="9" destOrd="0" presId="urn:microsoft.com/office/officeart/2005/8/layout/vProcess5"/>
    <dgm:cxn modelId="{2BCD593A-5D4F-44BC-A4F5-6F64EE277A35}" type="presParOf" srcId="{ACDD4D71-1739-4678-BFDB-C00061AA0912}" destId="{9B987F2D-EFA2-402A-BA0F-DD142A479E52}" srcOrd="10" destOrd="0" presId="urn:microsoft.com/office/officeart/2005/8/layout/vProcess5"/>
    <dgm:cxn modelId="{7885414E-824E-4524-BFF7-FC8177B82FED}" type="presParOf" srcId="{ACDD4D71-1739-4678-BFDB-C00061AA0912}" destId="{0C473C0B-64B7-4C1A-89B1-FBE1139C364C}" srcOrd="11" destOrd="0" presId="urn:microsoft.com/office/officeart/2005/8/layout/vProcess5"/>
    <dgm:cxn modelId="{720814E2-8D84-49D7-9102-8892B9E6B405}" type="presParOf" srcId="{ACDD4D71-1739-4678-BFDB-C00061AA0912}" destId="{79FA65D3-9230-4839-A057-BAEEEA8E2D29}" srcOrd="12" destOrd="0" presId="urn:microsoft.com/office/officeart/2005/8/layout/vProcess5"/>
    <dgm:cxn modelId="{170C5C76-363A-48E4-BFDF-8827A6D26949}" type="presParOf" srcId="{ACDD4D71-1739-4678-BFDB-C00061AA0912}" destId="{8DEC5F3C-609A-442B-BD6F-66346E36C9D7}" srcOrd="13" destOrd="0" presId="urn:microsoft.com/office/officeart/2005/8/layout/vProcess5"/>
    <dgm:cxn modelId="{1217234D-A4BA-41C9-AC43-0DEE6708340E}" type="presParOf" srcId="{ACDD4D71-1739-4678-BFDB-C00061AA0912}" destId="{9A054D76-146B-4CBA-9312-9079B45FC85F}" srcOrd="14"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195EAF0-7F8F-4D46-9A4C-4C817E76EEF6}"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ru-RU"/>
        </a:p>
      </dgm:t>
    </dgm:pt>
    <dgm:pt modelId="{0B1C4D91-1D60-4C39-B0CD-7796D70ED058}">
      <dgm:prSet/>
      <dgm:spPr>
        <a:solidFill>
          <a:srgbClr val="CCCCFF"/>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az-Latn-AZ" dirty="0">
              <a:solidFill>
                <a:schemeClr val="tx1"/>
              </a:solidFill>
              <a:latin typeface="Times New Roman" panose="02020603050405020304" pitchFamily="18" charset="0"/>
              <a:cs typeface="Times New Roman" panose="02020603050405020304" pitchFamily="18" charset="0"/>
            </a:rPr>
            <a:t>Domna sobasına müəyyən miqdarda metallurgiya tullantıları da yüklənir:</a:t>
          </a:r>
          <a:endParaRPr lang="ru-RU" dirty="0">
            <a:solidFill>
              <a:schemeClr val="tx1"/>
            </a:solidFill>
            <a:latin typeface="Times New Roman" panose="02020603050405020304" pitchFamily="18" charset="0"/>
            <a:cs typeface="Times New Roman" panose="02020603050405020304" pitchFamily="18" charset="0"/>
          </a:endParaRPr>
        </a:p>
      </dgm:t>
    </dgm:pt>
    <dgm:pt modelId="{1FEC95DB-2A81-4130-87B6-26F4A86DE415}" type="parTrans" cxnId="{839794B7-A25C-4138-AEF9-544DABFBA3A6}">
      <dgm:prSet/>
      <dgm:spPr/>
      <dgm:t>
        <a:bodyPr/>
        <a:lstStyle/>
        <a:p>
          <a:endParaRPr lang="ru-RU">
            <a:solidFill>
              <a:schemeClr val="tx1"/>
            </a:solidFill>
            <a:latin typeface="Times New Roman" panose="02020603050405020304" pitchFamily="18" charset="0"/>
            <a:cs typeface="Times New Roman" panose="02020603050405020304" pitchFamily="18" charset="0"/>
          </a:endParaRPr>
        </a:p>
      </dgm:t>
    </dgm:pt>
    <dgm:pt modelId="{02BCA752-044E-4680-B5B9-990F91D43A26}" type="sibTrans" cxnId="{839794B7-A25C-4138-AEF9-544DABFBA3A6}">
      <dgm:prSet/>
      <dgm:spPr/>
      <dgm:t>
        <a:bodyPr/>
        <a:lstStyle/>
        <a:p>
          <a:endParaRPr lang="ru-RU">
            <a:solidFill>
              <a:schemeClr val="tx1"/>
            </a:solidFill>
            <a:latin typeface="Times New Roman" panose="02020603050405020304" pitchFamily="18" charset="0"/>
            <a:cs typeface="Times New Roman" panose="02020603050405020304" pitchFamily="18" charset="0"/>
          </a:endParaRPr>
        </a:p>
      </dgm:t>
    </dgm:pt>
    <dgm:pt modelId="{6A0FBA4E-D78F-4BE3-8630-DBAC15F89B31}">
      <dgm:prSet/>
      <dgm:spPr>
        <a:solidFill>
          <a:srgbClr val="CCCCFF"/>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az-Latn-AZ">
              <a:solidFill>
                <a:schemeClr val="tx1"/>
              </a:solidFill>
              <a:latin typeface="Times New Roman" panose="02020603050405020304" pitchFamily="18" charset="0"/>
              <a:cs typeface="Times New Roman" panose="02020603050405020304" pitchFamily="18" charset="0"/>
            </a:rPr>
            <a:t>ilkin olaraq aqlomerasiyaya məruz qalan baca tozu (30-45% Fe və 3-12% C); </a:t>
          </a:r>
          <a:endParaRPr lang="ru-RU">
            <a:solidFill>
              <a:schemeClr val="tx1"/>
            </a:solidFill>
            <a:latin typeface="Times New Roman" panose="02020603050405020304" pitchFamily="18" charset="0"/>
            <a:cs typeface="Times New Roman" panose="02020603050405020304" pitchFamily="18" charset="0"/>
          </a:endParaRPr>
        </a:p>
      </dgm:t>
    </dgm:pt>
    <dgm:pt modelId="{378DA4B5-2706-4EAE-A7F9-96B61567D26B}" type="parTrans" cxnId="{DA8EB51F-FF5C-429D-BFB5-6C0C89A330CC}">
      <dgm:prSet/>
      <dgm:spPr/>
      <dgm:t>
        <a:bodyPr/>
        <a:lstStyle/>
        <a:p>
          <a:endParaRPr lang="ru-RU">
            <a:solidFill>
              <a:schemeClr val="tx1"/>
            </a:solidFill>
            <a:latin typeface="Times New Roman" panose="02020603050405020304" pitchFamily="18" charset="0"/>
            <a:cs typeface="Times New Roman" panose="02020603050405020304" pitchFamily="18" charset="0"/>
          </a:endParaRPr>
        </a:p>
      </dgm:t>
    </dgm:pt>
    <dgm:pt modelId="{739E8EAC-ABDD-4E8F-A8FC-2A8A379F3C11}" type="sibTrans" cxnId="{DA8EB51F-FF5C-429D-BFB5-6C0C89A330CC}">
      <dgm:prSet/>
      <dgm:spPr/>
      <dgm:t>
        <a:bodyPr/>
        <a:lstStyle/>
        <a:p>
          <a:endParaRPr lang="ru-RU">
            <a:solidFill>
              <a:schemeClr val="tx1"/>
            </a:solidFill>
            <a:latin typeface="Times New Roman" panose="02020603050405020304" pitchFamily="18" charset="0"/>
            <a:cs typeface="Times New Roman" panose="02020603050405020304" pitchFamily="18" charset="0"/>
          </a:endParaRPr>
        </a:p>
      </dgm:t>
    </dgm:pt>
    <dgm:pt modelId="{57F99B93-1386-4746-BF5B-4C06E1A620A1}">
      <dgm:prSet/>
      <dgm:spPr>
        <a:solidFill>
          <a:srgbClr val="CCCCFF"/>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az-Latn-AZ">
              <a:solidFill>
                <a:schemeClr val="tx1"/>
              </a:solidFill>
              <a:latin typeface="Times New Roman" panose="02020603050405020304" pitchFamily="18" charset="0"/>
              <a:cs typeface="Times New Roman" panose="02020603050405020304" pitchFamily="18" charset="0"/>
            </a:rPr>
            <a:t>Metal qırıntıları; </a:t>
          </a:r>
          <a:endParaRPr lang="ru-RU">
            <a:solidFill>
              <a:schemeClr val="tx1"/>
            </a:solidFill>
            <a:latin typeface="Times New Roman" panose="02020603050405020304" pitchFamily="18" charset="0"/>
            <a:cs typeface="Times New Roman" panose="02020603050405020304" pitchFamily="18" charset="0"/>
          </a:endParaRPr>
        </a:p>
      </dgm:t>
    </dgm:pt>
    <dgm:pt modelId="{29CCDF3C-8AFC-4EA3-B501-A61B24C15478}" type="parTrans" cxnId="{B79CD2B9-DABC-4763-B612-A7965FAE48E3}">
      <dgm:prSet/>
      <dgm:spPr/>
      <dgm:t>
        <a:bodyPr/>
        <a:lstStyle/>
        <a:p>
          <a:endParaRPr lang="ru-RU">
            <a:solidFill>
              <a:schemeClr val="tx1"/>
            </a:solidFill>
            <a:latin typeface="Times New Roman" panose="02020603050405020304" pitchFamily="18" charset="0"/>
            <a:cs typeface="Times New Roman" panose="02020603050405020304" pitchFamily="18" charset="0"/>
          </a:endParaRPr>
        </a:p>
      </dgm:t>
    </dgm:pt>
    <dgm:pt modelId="{2A3634B9-05AE-40C5-A984-43568F0BF82A}" type="sibTrans" cxnId="{B79CD2B9-DABC-4763-B612-A7965FAE48E3}">
      <dgm:prSet/>
      <dgm:spPr/>
      <dgm:t>
        <a:bodyPr/>
        <a:lstStyle/>
        <a:p>
          <a:endParaRPr lang="ru-RU">
            <a:solidFill>
              <a:schemeClr val="tx1"/>
            </a:solidFill>
            <a:latin typeface="Times New Roman" panose="02020603050405020304" pitchFamily="18" charset="0"/>
            <a:cs typeface="Times New Roman" panose="02020603050405020304" pitchFamily="18" charset="0"/>
          </a:endParaRPr>
        </a:p>
      </dgm:t>
    </dgm:pt>
    <dgm:pt modelId="{DAE0D3E1-9684-445B-870D-2A032836193B}">
      <dgm:prSet/>
      <dgm:spPr>
        <a:solidFill>
          <a:srgbClr val="CCCCFF"/>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az-Latn-AZ">
              <a:solidFill>
                <a:schemeClr val="tx1"/>
              </a:solidFill>
              <a:latin typeface="Times New Roman" panose="02020603050405020304" pitchFamily="18" charset="0"/>
              <a:cs typeface="Times New Roman" panose="02020603050405020304" pitchFamily="18" charset="0"/>
            </a:rPr>
            <a:t>yüksək miqdarda manqan (10 - 18% Fe, 6 - 10% Mn) olan polad istehsalının donuz şlakları;</a:t>
          </a:r>
          <a:endParaRPr lang="ru-RU">
            <a:solidFill>
              <a:schemeClr val="tx1"/>
            </a:solidFill>
            <a:latin typeface="Times New Roman" panose="02020603050405020304" pitchFamily="18" charset="0"/>
            <a:cs typeface="Times New Roman" panose="02020603050405020304" pitchFamily="18" charset="0"/>
          </a:endParaRPr>
        </a:p>
      </dgm:t>
    </dgm:pt>
    <dgm:pt modelId="{62741998-BBE4-4F3D-81FA-A87B8CAFD1C5}" type="parTrans" cxnId="{6D688243-396B-457D-8133-692E9358B3E3}">
      <dgm:prSet/>
      <dgm:spPr/>
      <dgm:t>
        <a:bodyPr/>
        <a:lstStyle/>
        <a:p>
          <a:endParaRPr lang="ru-RU">
            <a:solidFill>
              <a:schemeClr val="tx1"/>
            </a:solidFill>
            <a:latin typeface="Times New Roman" panose="02020603050405020304" pitchFamily="18" charset="0"/>
            <a:cs typeface="Times New Roman" panose="02020603050405020304" pitchFamily="18" charset="0"/>
          </a:endParaRPr>
        </a:p>
      </dgm:t>
    </dgm:pt>
    <dgm:pt modelId="{D7D7A85E-BAD5-469A-B9F3-1D40325B8BA3}" type="sibTrans" cxnId="{6D688243-396B-457D-8133-692E9358B3E3}">
      <dgm:prSet/>
      <dgm:spPr/>
      <dgm:t>
        <a:bodyPr/>
        <a:lstStyle/>
        <a:p>
          <a:endParaRPr lang="ru-RU">
            <a:solidFill>
              <a:schemeClr val="tx1"/>
            </a:solidFill>
            <a:latin typeface="Times New Roman" panose="02020603050405020304" pitchFamily="18" charset="0"/>
            <a:cs typeface="Times New Roman" panose="02020603050405020304" pitchFamily="18" charset="0"/>
          </a:endParaRPr>
        </a:p>
      </dgm:t>
    </dgm:pt>
    <dgm:pt modelId="{5F8F66EE-3785-4FE4-99E6-2E4573C94A91}">
      <dgm:prSet/>
      <dgm:spPr>
        <a:solidFill>
          <a:srgbClr val="CCCCFF"/>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az-Latn-AZ">
              <a:solidFill>
                <a:schemeClr val="tx1"/>
              </a:solidFill>
              <a:latin typeface="Times New Roman" panose="02020603050405020304" pitchFamily="18" charset="0"/>
              <a:cs typeface="Times New Roman" panose="02020603050405020304" pitchFamily="18" charset="0"/>
            </a:rPr>
            <a:t>prokat və döymə sənayesi və qaynaq şlaklarının miqyası.</a:t>
          </a:r>
          <a:endParaRPr lang="ru-RU">
            <a:solidFill>
              <a:schemeClr val="tx1"/>
            </a:solidFill>
            <a:latin typeface="Times New Roman" panose="02020603050405020304" pitchFamily="18" charset="0"/>
            <a:cs typeface="Times New Roman" panose="02020603050405020304" pitchFamily="18" charset="0"/>
          </a:endParaRPr>
        </a:p>
      </dgm:t>
    </dgm:pt>
    <dgm:pt modelId="{EC0B7B4C-EACE-4FC8-99C7-70E3DECDB2C8}" type="parTrans" cxnId="{806E6128-25F6-4116-A073-F779666A97CE}">
      <dgm:prSet/>
      <dgm:spPr/>
      <dgm:t>
        <a:bodyPr/>
        <a:lstStyle/>
        <a:p>
          <a:endParaRPr lang="ru-RU">
            <a:solidFill>
              <a:schemeClr val="tx1"/>
            </a:solidFill>
            <a:latin typeface="Times New Roman" panose="02020603050405020304" pitchFamily="18" charset="0"/>
            <a:cs typeface="Times New Roman" panose="02020603050405020304" pitchFamily="18" charset="0"/>
          </a:endParaRPr>
        </a:p>
      </dgm:t>
    </dgm:pt>
    <dgm:pt modelId="{93427909-B65C-45EE-B78E-1B6C38302655}" type="sibTrans" cxnId="{806E6128-25F6-4116-A073-F779666A97CE}">
      <dgm:prSet/>
      <dgm:spPr/>
      <dgm:t>
        <a:bodyPr/>
        <a:lstStyle/>
        <a:p>
          <a:endParaRPr lang="ru-RU">
            <a:solidFill>
              <a:schemeClr val="tx1"/>
            </a:solidFill>
            <a:latin typeface="Times New Roman" panose="02020603050405020304" pitchFamily="18" charset="0"/>
            <a:cs typeface="Times New Roman" panose="02020603050405020304" pitchFamily="18" charset="0"/>
          </a:endParaRPr>
        </a:p>
      </dgm:t>
    </dgm:pt>
    <dgm:pt modelId="{93356ABC-4857-434D-AE10-7498C8C671D2}" type="pres">
      <dgm:prSet presAssocID="{0195EAF0-7F8F-4D46-9A4C-4C817E76EEF6}" presName="linear" presStyleCnt="0">
        <dgm:presLayoutVars>
          <dgm:animLvl val="lvl"/>
          <dgm:resizeHandles val="exact"/>
        </dgm:presLayoutVars>
      </dgm:prSet>
      <dgm:spPr/>
    </dgm:pt>
    <dgm:pt modelId="{D4892D28-3907-4991-9488-A97E7AE8B4D0}" type="pres">
      <dgm:prSet presAssocID="{0B1C4D91-1D60-4C39-B0CD-7796D70ED058}" presName="parentText" presStyleLbl="node1" presStyleIdx="0" presStyleCnt="5">
        <dgm:presLayoutVars>
          <dgm:chMax val="0"/>
          <dgm:bulletEnabled val="1"/>
        </dgm:presLayoutVars>
      </dgm:prSet>
      <dgm:spPr/>
    </dgm:pt>
    <dgm:pt modelId="{1DAD7F1B-D0EA-4F74-A5C2-5E0754C0849D}" type="pres">
      <dgm:prSet presAssocID="{02BCA752-044E-4680-B5B9-990F91D43A26}" presName="spacer" presStyleCnt="0"/>
      <dgm:spPr/>
    </dgm:pt>
    <dgm:pt modelId="{40E836E0-B281-450E-80E9-3A7BAED41B2F}" type="pres">
      <dgm:prSet presAssocID="{6A0FBA4E-D78F-4BE3-8630-DBAC15F89B31}" presName="parentText" presStyleLbl="node1" presStyleIdx="1" presStyleCnt="5">
        <dgm:presLayoutVars>
          <dgm:chMax val="0"/>
          <dgm:bulletEnabled val="1"/>
        </dgm:presLayoutVars>
      </dgm:prSet>
      <dgm:spPr/>
    </dgm:pt>
    <dgm:pt modelId="{9834548A-E72E-4AC0-AB51-79BAFF2A7056}" type="pres">
      <dgm:prSet presAssocID="{739E8EAC-ABDD-4E8F-A8FC-2A8A379F3C11}" presName="spacer" presStyleCnt="0"/>
      <dgm:spPr/>
    </dgm:pt>
    <dgm:pt modelId="{ADFDE112-7674-4100-9F71-1FD9F6A9CD8F}" type="pres">
      <dgm:prSet presAssocID="{57F99B93-1386-4746-BF5B-4C06E1A620A1}" presName="parentText" presStyleLbl="node1" presStyleIdx="2" presStyleCnt="5">
        <dgm:presLayoutVars>
          <dgm:chMax val="0"/>
          <dgm:bulletEnabled val="1"/>
        </dgm:presLayoutVars>
      </dgm:prSet>
      <dgm:spPr/>
    </dgm:pt>
    <dgm:pt modelId="{A6211059-057D-4E0B-AE32-F86FFF0F98F9}" type="pres">
      <dgm:prSet presAssocID="{2A3634B9-05AE-40C5-A984-43568F0BF82A}" presName="spacer" presStyleCnt="0"/>
      <dgm:spPr/>
    </dgm:pt>
    <dgm:pt modelId="{51BF8730-46C5-45C1-884B-7C5DD13C724B}" type="pres">
      <dgm:prSet presAssocID="{DAE0D3E1-9684-445B-870D-2A032836193B}" presName="parentText" presStyleLbl="node1" presStyleIdx="3" presStyleCnt="5">
        <dgm:presLayoutVars>
          <dgm:chMax val="0"/>
          <dgm:bulletEnabled val="1"/>
        </dgm:presLayoutVars>
      </dgm:prSet>
      <dgm:spPr/>
    </dgm:pt>
    <dgm:pt modelId="{813FEC12-21F9-4A11-B4B2-4D436DDC41E0}" type="pres">
      <dgm:prSet presAssocID="{D7D7A85E-BAD5-469A-B9F3-1D40325B8BA3}" presName="spacer" presStyleCnt="0"/>
      <dgm:spPr/>
    </dgm:pt>
    <dgm:pt modelId="{8DCBF999-D5E6-4436-992C-120EF02C6CE6}" type="pres">
      <dgm:prSet presAssocID="{5F8F66EE-3785-4FE4-99E6-2E4573C94A91}" presName="parentText" presStyleLbl="node1" presStyleIdx="4" presStyleCnt="5">
        <dgm:presLayoutVars>
          <dgm:chMax val="0"/>
          <dgm:bulletEnabled val="1"/>
        </dgm:presLayoutVars>
      </dgm:prSet>
      <dgm:spPr/>
    </dgm:pt>
  </dgm:ptLst>
  <dgm:cxnLst>
    <dgm:cxn modelId="{9CB0EF12-E4B3-445E-B339-349696A3853A}" type="presOf" srcId="{6A0FBA4E-D78F-4BE3-8630-DBAC15F89B31}" destId="{40E836E0-B281-450E-80E9-3A7BAED41B2F}" srcOrd="0" destOrd="0" presId="urn:microsoft.com/office/officeart/2005/8/layout/vList2"/>
    <dgm:cxn modelId="{DA8EB51F-FF5C-429D-BFB5-6C0C89A330CC}" srcId="{0195EAF0-7F8F-4D46-9A4C-4C817E76EEF6}" destId="{6A0FBA4E-D78F-4BE3-8630-DBAC15F89B31}" srcOrd="1" destOrd="0" parTransId="{378DA4B5-2706-4EAE-A7F9-96B61567D26B}" sibTransId="{739E8EAC-ABDD-4E8F-A8FC-2A8A379F3C11}"/>
    <dgm:cxn modelId="{806E6128-25F6-4116-A073-F779666A97CE}" srcId="{0195EAF0-7F8F-4D46-9A4C-4C817E76EEF6}" destId="{5F8F66EE-3785-4FE4-99E6-2E4573C94A91}" srcOrd="4" destOrd="0" parTransId="{EC0B7B4C-EACE-4FC8-99C7-70E3DECDB2C8}" sibTransId="{93427909-B65C-45EE-B78E-1B6C38302655}"/>
    <dgm:cxn modelId="{6D688243-396B-457D-8133-692E9358B3E3}" srcId="{0195EAF0-7F8F-4D46-9A4C-4C817E76EEF6}" destId="{DAE0D3E1-9684-445B-870D-2A032836193B}" srcOrd="3" destOrd="0" parTransId="{62741998-BBE4-4F3D-81FA-A87B8CAFD1C5}" sibTransId="{D7D7A85E-BAD5-469A-B9F3-1D40325B8BA3}"/>
    <dgm:cxn modelId="{C325A549-29C5-49AF-ACE7-72270D2A9A06}" type="presOf" srcId="{0B1C4D91-1D60-4C39-B0CD-7796D70ED058}" destId="{D4892D28-3907-4991-9488-A97E7AE8B4D0}" srcOrd="0" destOrd="0" presId="urn:microsoft.com/office/officeart/2005/8/layout/vList2"/>
    <dgm:cxn modelId="{A99C9DA3-6A49-4405-BECE-A40B9370D6CE}" type="presOf" srcId="{DAE0D3E1-9684-445B-870D-2A032836193B}" destId="{51BF8730-46C5-45C1-884B-7C5DD13C724B}" srcOrd="0" destOrd="0" presId="urn:microsoft.com/office/officeart/2005/8/layout/vList2"/>
    <dgm:cxn modelId="{839794B7-A25C-4138-AEF9-544DABFBA3A6}" srcId="{0195EAF0-7F8F-4D46-9A4C-4C817E76EEF6}" destId="{0B1C4D91-1D60-4C39-B0CD-7796D70ED058}" srcOrd="0" destOrd="0" parTransId="{1FEC95DB-2A81-4130-87B6-26F4A86DE415}" sibTransId="{02BCA752-044E-4680-B5B9-990F91D43A26}"/>
    <dgm:cxn modelId="{B79CD2B9-DABC-4763-B612-A7965FAE48E3}" srcId="{0195EAF0-7F8F-4D46-9A4C-4C817E76EEF6}" destId="{57F99B93-1386-4746-BF5B-4C06E1A620A1}" srcOrd="2" destOrd="0" parTransId="{29CCDF3C-8AFC-4EA3-B501-A61B24C15478}" sibTransId="{2A3634B9-05AE-40C5-A984-43568F0BF82A}"/>
    <dgm:cxn modelId="{327B3ED9-0059-4292-8850-80CEBC87F759}" type="presOf" srcId="{0195EAF0-7F8F-4D46-9A4C-4C817E76EEF6}" destId="{93356ABC-4857-434D-AE10-7498C8C671D2}" srcOrd="0" destOrd="0" presId="urn:microsoft.com/office/officeart/2005/8/layout/vList2"/>
    <dgm:cxn modelId="{FB5868F1-0025-439F-B622-1CBD446D0E92}" type="presOf" srcId="{57F99B93-1386-4746-BF5B-4C06E1A620A1}" destId="{ADFDE112-7674-4100-9F71-1FD9F6A9CD8F}" srcOrd="0" destOrd="0" presId="urn:microsoft.com/office/officeart/2005/8/layout/vList2"/>
    <dgm:cxn modelId="{C531FAF5-69BD-4F5F-A520-E5DDD1365889}" type="presOf" srcId="{5F8F66EE-3785-4FE4-99E6-2E4573C94A91}" destId="{8DCBF999-D5E6-4436-992C-120EF02C6CE6}" srcOrd="0" destOrd="0" presId="urn:microsoft.com/office/officeart/2005/8/layout/vList2"/>
    <dgm:cxn modelId="{8C8273B7-6EC0-443A-901E-A32CB85D70F8}" type="presParOf" srcId="{93356ABC-4857-434D-AE10-7498C8C671D2}" destId="{D4892D28-3907-4991-9488-A97E7AE8B4D0}" srcOrd="0" destOrd="0" presId="urn:microsoft.com/office/officeart/2005/8/layout/vList2"/>
    <dgm:cxn modelId="{9F3994EC-0F5C-43D2-AF64-6A09C9E4D70C}" type="presParOf" srcId="{93356ABC-4857-434D-AE10-7498C8C671D2}" destId="{1DAD7F1B-D0EA-4F74-A5C2-5E0754C0849D}" srcOrd="1" destOrd="0" presId="urn:microsoft.com/office/officeart/2005/8/layout/vList2"/>
    <dgm:cxn modelId="{57721DBD-D860-4FCA-AEDE-26455D7D7716}" type="presParOf" srcId="{93356ABC-4857-434D-AE10-7498C8C671D2}" destId="{40E836E0-B281-450E-80E9-3A7BAED41B2F}" srcOrd="2" destOrd="0" presId="urn:microsoft.com/office/officeart/2005/8/layout/vList2"/>
    <dgm:cxn modelId="{2EFC57BA-ACDA-4262-ABE1-52A33E8F535B}" type="presParOf" srcId="{93356ABC-4857-434D-AE10-7498C8C671D2}" destId="{9834548A-E72E-4AC0-AB51-79BAFF2A7056}" srcOrd="3" destOrd="0" presId="urn:microsoft.com/office/officeart/2005/8/layout/vList2"/>
    <dgm:cxn modelId="{9296A568-0905-4FAA-9002-8DB5B458A067}" type="presParOf" srcId="{93356ABC-4857-434D-AE10-7498C8C671D2}" destId="{ADFDE112-7674-4100-9F71-1FD9F6A9CD8F}" srcOrd="4" destOrd="0" presId="urn:microsoft.com/office/officeart/2005/8/layout/vList2"/>
    <dgm:cxn modelId="{F38A1B44-A710-4060-A091-4C527257B0D6}" type="presParOf" srcId="{93356ABC-4857-434D-AE10-7498C8C671D2}" destId="{A6211059-057D-4E0B-AE32-F86FFF0F98F9}" srcOrd="5" destOrd="0" presId="urn:microsoft.com/office/officeart/2005/8/layout/vList2"/>
    <dgm:cxn modelId="{E24C13D9-02AF-4582-A26E-0139DBD65345}" type="presParOf" srcId="{93356ABC-4857-434D-AE10-7498C8C671D2}" destId="{51BF8730-46C5-45C1-884B-7C5DD13C724B}" srcOrd="6" destOrd="0" presId="urn:microsoft.com/office/officeart/2005/8/layout/vList2"/>
    <dgm:cxn modelId="{64D3FDE7-41ED-4A51-85B4-48C1249F2305}" type="presParOf" srcId="{93356ABC-4857-434D-AE10-7498C8C671D2}" destId="{813FEC12-21F9-4A11-B4B2-4D436DDC41E0}" srcOrd="7" destOrd="0" presId="urn:microsoft.com/office/officeart/2005/8/layout/vList2"/>
    <dgm:cxn modelId="{EE5DA8A7-3240-4F88-94D4-09EB7D9195CB}" type="presParOf" srcId="{93356ABC-4857-434D-AE10-7498C8C671D2}" destId="{8DCBF999-D5E6-4436-992C-120EF02C6CE6}" srcOrd="8"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308AAE3-8301-48BA-8D49-DD64FC3E5BE8}">
      <dsp:nvSpPr>
        <dsp:cNvPr id="0" name=""/>
        <dsp:cNvSpPr/>
      </dsp:nvSpPr>
      <dsp:spPr>
        <a:xfrm>
          <a:off x="-83380" y="0"/>
          <a:ext cx="8079060" cy="1136957"/>
        </a:xfrm>
        <a:prstGeom prst="roundRect">
          <a:avLst>
            <a:gd name="adj" fmla="val 10000"/>
          </a:avLst>
        </a:prstGeom>
        <a:solidFill>
          <a:srgbClr val="D1FFFF"/>
        </a:solidFill>
        <a:ln w="19050" cap="rnd"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just" defTabSz="800100">
            <a:lnSpc>
              <a:spcPct val="90000"/>
            </a:lnSpc>
            <a:spcBef>
              <a:spcPct val="0"/>
            </a:spcBef>
            <a:spcAft>
              <a:spcPct val="35000"/>
            </a:spcAft>
            <a:buNone/>
          </a:pPr>
          <a:r>
            <a:rPr lang="az-Latn-AZ" sz="1800" b="1" kern="1200" dirty="0">
              <a:latin typeface="Times New Roman" panose="02020603050405020304" pitchFamily="18" charset="0"/>
              <a:cs typeface="Times New Roman" panose="02020603050405020304" pitchFamily="18" charset="0"/>
            </a:rPr>
            <a:t>Tədqiqatın məqsəd və vəzifələri</a:t>
          </a:r>
          <a:r>
            <a:rPr lang="az-Latn-AZ" sz="1800" kern="1200" dirty="0">
              <a:latin typeface="Times New Roman" panose="02020603050405020304" pitchFamily="18" charset="0"/>
              <a:cs typeface="Times New Roman" panose="02020603050405020304" pitchFamily="18" charset="0"/>
            </a:rPr>
            <a:t>.  Tədqiqat işinin məqsədi çuqunun müasir istehsalı zamanı yaranan  ekoliji problemlər və onun həlli yollarını təhlil etməkdir. Qarşıya qoyulan məqsədə nail olmaq üçün aşağıdakı </a:t>
          </a:r>
          <a:r>
            <a:rPr lang="az-Latn-AZ" sz="1800" b="1" kern="1200" dirty="0">
              <a:latin typeface="Times New Roman" panose="02020603050405020304" pitchFamily="18" charset="0"/>
              <a:cs typeface="Times New Roman" panose="02020603050405020304" pitchFamily="18" charset="0"/>
            </a:rPr>
            <a:t>vəzifələrin</a:t>
          </a:r>
          <a:r>
            <a:rPr lang="az-Latn-AZ" sz="1800" kern="1200" dirty="0">
              <a:latin typeface="Times New Roman" panose="02020603050405020304" pitchFamily="18" charset="0"/>
              <a:cs typeface="Times New Roman" panose="02020603050405020304" pitchFamily="18" charset="0"/>
            </a:rPr>
            <a:t> yerinə yetirilməsi planlaşdırılmışdır: </a:t>
          </a:r>
          <a:endParaRPr lang="ru-RU" sz="1800" kern="1200" dirty="0">
            <a:latin typeface="Times New Roman" panose="02020603050405020304" pitchFamily="18" charset="0"/>
            <a:cs typeface="Times New Roman" panose="02020603050405020304" pitchFamily="18" charset="0"/>
          </a:endParaRPr>
        </a:p>
      </dsp:txBody>
      <dsp:txXfrm>
        <a:off x="-50080" y="33300"/>
        <a:ext cx="6663483" cy="1070357"/>
      </dsp:txXfrm>
    </dsp:sp>
    <dsp:sp modelId="{3084CED9-6F7E-4F19-B9CE-EC2C08852C48}">
      <dsp:nvSpPr>
        <dsp:cNvPr id="0" name=""/>
        <dsp:cNvSpPr/>
      </dsp:nvSpPr>
      <dsp:spPr>
        <a:xfrm>
          <a:off x="661781" y="1294867"/>
          <a:ext cx="7745537" cy="1136957"/>
        </a:xfrm>
        <a:prstGeom prst="roundRect">
          <a:avLst>
            <a:gd name="adj" fmla="val 10000"/>
          </a:avLst>
        </a:prstGeom>
        <a:solidFill>
          <a:srgbClr val="D1FFFF"/>
        </a:solidFill>
        <a:ln w="19050" cap="rnd"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az-Latn-AZ" sz="1800" kern="1200" dirty="0">
              <a:latin typeface="Times New Roman" panose="02020603050405020304" pitchFamily="18" charset="0"/>
              <a:cs typeface="Times New Roman" panose="02020603050405020304" pitchFamily="18" charset="0"/>
            </a:rPr>
            <a:t>Çuqun istehsal prosesinin əsas xüsusiyyətlərini araşdırmaq</a:t>
          </a:r>
          <a:endParaRPr lang="ru-RU" sz="1800" kern="1200" dirty="0">
            <a:latin typeface="Times New Roman" panose="02020603050405020304" pitchFamily="18" charset="0"/>
            <a:cs typeface="Times New Roman" panose="02020603050405020304" pitchFamily="18" charset="0"/>
          </a:endParaRPr>
        </a:p>
      </dsp:txBody>
      <dsp:txXfrm>
        <a:off x="695081" y="1328167"/>
        <a:ext cx="6361515" cy="1070357"/>
      </dsp:txXfrm>
    </dsp:sp>
    <dsp:sp modelId="{16629E80-31E3-4BED-B08D-07923784FBF4}">
      <dsp:nvSpPr>
        <dsp:cNvPr id="0" name=""/>
        <dsp:cNvSpPr/>
      </dsp:nvSpPr>
      <dsp:spPr>
        <a:xfrm>
          <a:off x="1240181" y="2589735"/>
          <a:ext cx="7745537" cy="1136957"/>
        </a:xfrm>
        <a:prstGeom prst="roundRect">
          <a:avLst>
            <a:gd name="adj" fmla="val 10000"/>
          </a:avLst>
        </a:prstGeom>
        <a:solidFill>
          <a:srgbClr val="D1FFFF"/>
        </a:solidFill>
        <a:ln w="19050" cap="rnd"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az-Latn-AZ" sz="1800" kern="1200" dirty="0">
              <a:latin typeface="Times New Roman" panose="02020603050405020304" pitchFamily="18" charset="0"/>
              <a:cs typeface="Times New Roman" panose="02020603050405020304" pitchFamily="18" charset="0"/>
            </a:rPr>
            <a:t>Çuqun istehsalı zamanı yaranan ekoloji təhlükəsizlik problemləri müəyyən etmək</a:t>
          </a:r>
          <a:endParaRPr lang="ru-RU" sz="1800" kern="1200" dirty="0">
            <a:latin typeface="Times New Roman" panose="02020603050405020304" pitchFamily="18" charset="0"/>
            <a:cs typeface="Times New Roman" panose="02020603050405020304" pitchFamily="18" charset="0"/>
          </a:endParaRPr>
        </a:p>
      </dsp:txBody>
      <dsp:txXfrm>
        <a:off x="1273481" y="2623035"/>
        <a:ext cx="6361515" cy="1070357"/>
      </dsp:txXfrm>
    </dsp:sp>
    <dsp:sp modelId="{ABC6DE4F-AA36-4772-BA95-32F43CB0C41B}">
      <dsp:nvSpPr>
        <dsp:cNvPr id="0" name=""/>
        <dsp:cNvSpPr/>
      </dsp:nvSpPr>
      <dsp:spPr>
        <a:xfrm>
          <a:off x="1818582" y="3884603"/>
          <a:ext cx="7745537" cy="1136957"/>
        </a:xfrm>
        <a:prstGeom prst="roundRect">
          <a:avLst>
            <a:gd name="adj" fmla="val 10000"/>
          </a:avLst>
        </a:prstGeom>
        <a:solidFill>
          <a:srgbClr val="D1FFFF"/>
        </a:solidFill>
        <a:ln w="19050" cap="rnd"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az-Latn-AZ" sz="1800" kern="1200" dirty="0">
              <a:latin typeface="Times New Roman" panose="02020603050405020304" pitchFamily="18" charset="0"/>
              <a:cs typeface="Times New Roman" panose="02020603050405020304" pitchFamily="18" charset="0"/>
            </a:rPr>
            <a:t>Çuqun istehsalının ətraf mühitə təsirinin qiymətləndirilməsini tədqiq etmək</a:t>
          </a:r>
          <a:endParaRPr lang="ru-RU" sz="1800" kern="1200" dirty="0">
            <a:latin typeface="Times New Roman" panose="02020603050405020304" pitchFamily="18" charset="0"/>
            <a:cs typeface="Times New Roman" panose="02020603050405020304" pitchFamily="18" charset="0"/>
          </a:endParaRPr>
        </a:p>
      </dsp:txBody>
      <dsp:txXfrm>
        <a:off x="1851882" y="3917903"/>
        <a:ext cx="6361515" cy="1070357"/>
      </dsp:txXfrm>
    </dsp:sp>
    <dsp:sp modelId="{4360D55A-B50B-4C51-90EC-3BBCAC6DB8EF}">
      <dsp:nvSpPr>
        <dsp:cNvPr id="0" name=""/>
        <dsp:cNvSpPr/>
      </dsp:nvSpPr>
      <dsp:spPr>
        <a:xfrm>
          <a:off x="2396982" y="5179470"/>
          <a:ext cx="7745537" cy="1136957"/>
        </a:xfrm>
        <a:prstGeom prst="roundRect">
          <a:avLst>
            <a:gd name="adj" fmla="val 10000"/>
          </a:avLst>
        </a:prstGeom>
        <a:solidFill>
          <a:srgbClr val="D1FFFF"/>
        </a:solidFill>
        <a:ln w="19050" cap="rnd"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az-Latn-AZ" sz="1800" kern="1200" dirty="0">
              <a:latin typeface="Times New Roman" panose="02020603050405020304" pitchFamily="18" charset="0"/>
              <a:cs typeface="Times New Roman" panose="02020603050405020304" pitchFamily="18" charset="0"/>
            </a:rPr>
            <a:t>Çuqun istehsal müəssisələrinin tullantı sularına təsirini öyrənmək</a:t>
          </a:r>
          <a:endParaRPr lang="ru-RU" sz="1800" kern="1200" dirty="0">
            <a:latin typeface="Times New Roman" panose="02020603050405020304" pitchFamily="18" charset="0"/>
            <a:cs typeface="Times New Roman" panose="02020603050405020304" pitchFamily="18" charset="0"/>
          </a:endParaRPr>
        </a:p>
      </dsp:txBody>
      <dsp:txXfrm>
        <a:off x="2430282" y="5212770"/>
        <a:ext cx="6361515" cy="1070357"/>
      </dsp:txXfrm>
    </dsp:sp>
    <dsp:sp modelId="{CEA86AD8-5F8A-4242-A4CF-0076865D7674}">
      <dsp:nvSpPr>
        <dsp:cNvPr id="0" name=""/>
        <dsp:cNvSpPr/>
      </dsp:nvSpPr>
      <dsp:spPr>
        <a:xfrm>
          <a:off x="7089896" y="830610"/>
          <a:ext cx="739022" cy="739022"/>
        </a:xfrm>
        <a:prstGeom prst="downArrow">
          <a:avLst>
            <a:gd name="adj1" fmla="val 55000"/>
            <a:gd name="adj2" fmla="val 45000"/>
          </a:avLst>
        </a:prstGeom>
        <a:solidFill>
          <a:srgbClr val="93FFFF">
            <a:alpha val="89804"/>
          </a:srgbClr>
        </a:solidFill>
        <a:ln w="19050" cap="rnd" cmpd="sng" algn="ctr">
          <a:noFill/>
          <a:prstDash val="solid"/>
        </a:ln>
        <a:effectLst>
          <a:outerShdw blurRad="190500" dist="228600" dir="2700000" algn="ctr" rotWithShape="0">
            <a:srgbClr val="000000">
              <a:alpha val="30000"/>
            </a:srgbClr>
          </a:outerShdw>
        </a:effectLst>
        <a:scene3d>
          <a:camera prst="orthographicFront">
            <a:rot lat="0" lon="0" rev="0"/>
          </a:camera>
          <a:lightRig rig="glow" dir="t">
            <a:rot lat="0" lon="0" rev="4800000"/>
          </a:lightRig>
        </a:scene3d>
        <a:sp3d prstMaterial="matte">
          <a:bevelT w="127000" h="63500"/>
        </a:sp3d>
      </dsp:spPr>
      <dsp:style>
        <a:lnRef idx="2">
          <a:scrgbClr r="0" g="0" b="0"/>
        </a:lnRef>
        <a:fillRef idx="1">
          <a:scrgbClr r="0" g="0" b="0"/>
        </a:fillRef>
        <a:effectRef idx="0">
          <a:scrgbClr r="0" g="0" b="0"/>
        </a:effectRef>
        <a:fontRef idx="minor"/>
      </dsp:style>
      <dsp:txBody>
        <a:bodyPr spcFirstLastPara="0" vert="horz" wrap="square" lIns="44450" tIns="44450" rIns="44450" bIns="44450" numCol="1" spcCol="1270" anchor="ctr" anchorCtr="0">
          <a:noAutofit/>
        </a:bodyPr>
        <a:lstStyle/>
        <a:p>
          <a:pPr marL="0" lvl="0" indent="0" algn="ctr" defTabSz="1555750">
            <a:lnSpc>
              <a:spcPct val="90000"/>
            </a:lnSpc>
            <a:spcBef>
              <a:spcPct val="0"/>
            </a:spcBef>
            <a:spcAft>
              <a:spcPct val="35000"/>
            </a:spcAft>
            <a:buNone/>
          </a:pPr>
          <a:endParaRPr lang="ru-RU" sz="3500" kern="1200">
            <a:solidFill>
              <a:schemeClr val="tx1"/>
            </a:solidFill>
          </a:endParaRPr>
        </a:p>
      </dsp:txBody>
      <dsp:txXfrm>
        <a:off x="7256176" y="830610"/>
        <a:ext cx="406462" cy="556114"/>
      </dsp:txXfrm>
    </dsp:sp>
    <dsp:sp modelId="{86294819-1B76-4098-AAD0-BB05FA8F747A}">
      <dsp:nvSpPr>
        <dsp:cNvPr id="0" name=""/>
        <dsp:cNvSpPr/>
      </dsp:nvSpPr>
      <dsp:spPr>
        <a:xfrm>
          <a:off x="7668296" y="2125478"/>
          <a:ext cx="739022" cy="739022"/>
        </a:xfrm>
        <a:prstGeom prst="downArrow">
          <a:avLst>
            <a:gd name="adj1" fmla="val 55000"/>
            <a:gd name="adj2" fmla="val 45000"/>
          </a:avLst>
        </a:prstGeom>
        <a:solidFill>
          <a:srgbClr val="93FFFF">
            <a:alpha val="89804"/>
          </a:srgbClr>
        </a:solidFill>
        <a:ln w="19050" cap="rnd" cmpd="sng" algn="ctr">
          <a:noFill/>
          <a:prstDash val="solid"/>
        </a:ln>
        <a:effectLst>
          <a:outerShdw blurRad="190500" dist="228600" dir="2700000" algn="ctr" rotWithShape="0">
            <a:srgbClr val="000000">
              <a:alpha val="30000"/>
            </a:srgbClr>
          </a:outerShdw>
        </a:effectLst>
        <a:scene3d>
          <a:camera prst="orthographicFront">
            <a:rot lat="0" lon="0" rev="0"/>
          </a:camera>
          <a:lightRig rig="glow" dir="t">
            <a:rot lat="0" lon="0" rev="4800000"/>
          </a:lightRig>
        </a:scene3d>
        <a:sp3d prstMaterial="matte">
          <a:bevelT w="127000" h="63500"/>
        </a:sp3d>
      </dsp:spPr>
      <dsp:style>
        <a:lnRef idx="2">
          <a:scrgbClr r="0" g="0" b="0"/>
        </a:lnRef>
        <a:fillRef idx="1">
          <a:scrgbClr r="0" g="0" b="0"/>
        </a:fillRef>
        <a:effectRef idx="0">
          <a:scrgbClr r="0" g="0" b="0"/>
        </a:effectRef>
        <a:fontRef idx="minor"/>
      </dsp:style>
      <dsp:txBody>
        <a:bodyPr spcFirstLastPara="0" vert="horz" wrap="square" lIns="44450" tIns="44450" rIns="44450" bIns="44450" numCol="1" spcCol="1270" anchor="ctr" anchorCtr="0">
          <a:noAutofit/>
        </a:bodyPr>
        <a:lstStyle/>
        <a:p>
          <a:pPr marL="0" lvl="0" indent="0" algn="ctr" defTabSz="1555750">
            <a:lnSpc>
              <a:spcPct val="90000"/>
            </a:lnSpc>
            <a:spcBef>
              <a:spcPct val="0"/>
            </a:spcBef>
            <a:spcAft>
              <a:spcPct val="35000"/>
            </a:spcAft>
            <a:buNone/>
          </a:pPr>
          <a:endParaRPr lang="ru-RU" sz="3500" kern="1200">
            <a:solidFill>
              <a:schemeClr val="tx1"/>
            </a:solidFill>
          </a:endParaRPr>
        </a:p>
      </dsp:txBody>
      <dsp:txXfrm>
        <a:off x="7834576" y="2125478"/>
        <a:ext cx="406462" cy="556114"/>
      </dsp:txXfrm>
    </dsp:sp>
    <dsp:sp modelId="{35C62C3A-5BAB-4C0E-B2C4-F8C4C79981F6}">
      <dsp:nvSpPr>
        <dsp:cNvPr id="0" name=""/>
        <dsp:cNvSpPr/>
      </dsp:nvSpPr>
      <dsp:spPr>
        <a:xfrm>
          <a:off x="8246697" y="3401396"/>
          <a:ext cx="739022" cy="739022"/>
        </a:xfrm>
        <a:prstGeom prst="downArrow">
          <a:avLst>
            <a:gd name="adj1" fmla="val 55000"/>
            <a:gd name="adj2" fmla="val 45000"/>
          </a:avLst>
        </a:prstGeom>
        <a:solidFill>
          <a:srgbClr val="93FFFF">
            <a:alpha val="89804"/>
          </a:srgbClr>
        </a:solidFill>
        <a:ln w="19050" cap="rnd" cmpd="sng" algn="ctr">
          <a:noFill/>
          <a:prstDash val="solid"/>
        </a:ln>
        <a:effectLst>
          <a:outerShdw blurRad="190500" dist="228600" dir="2700000" algn="ctr" rotWithShape="0">
            <a:srgbClr val="000000">
              <a:alpha val="30000"/>
            </a:srgbClr>
          </a:outerShdw>
        </a:effectLst>
        <a:scene3d>
          <a:camera prst="orthographicFront">
            <a:rot lat="0" lon="0" rev="0"/>
          </a:camera>
          <a:lightRig rig="glow" dir="t">
            <a:rot lat="0" lon="0" rev="4800000"/>
          </a:lightRig>
        </a:scene3d>
        <a:sp3d prstMaterial="matte">
          <a:bevelT w="127000" h="63500"/>
        </a:sp3d>
      </dsp:spPr>
      <dsp:style>
        <a:lnRef idx="2">
          <a:scrgbClr r="0" g="0" b="0"/>
        </a:lnRef>
        <a:fillRef idx="1">
          <a:scrgbClr r="0" g="0" b="0"/>
        </a:fillRef>
        <a:effectRef idx="0">
          <a:scrgbClr r="0" g="0" b="0"/>
        </a:effectRef>
        <a:fontRef idx="minor"/>
      </dsp:style>
      <dsp:txBody>
        <a:bodyPr spcFirstLastPara="0" vert="horz" wrap="square" lIns="44450" tIns="44450" rIns="44450" bIns="44450" numCol="1" spcCol="1270" anchor="ctr" anchorCtr="0">
          <a:noAutofit/>
        </a:bodyPr>
        <a:lstStyle/>
        <a:p>
          <a:pPr marL="0" lvl="0" indent="0" algn="ctr" defTabSz="1555750">
            <a:lnSpc>
              <a:spcPct val="90000"/>
            </a:lnSpc>
            <a:spcBef>
              <a:spcPct val="0"/>
            </a:spcBef>
            <a:spcAft>
              <a:spcPct val="35000"/>
            </a:spcAft>
            <a:buNone/>
          </a:pPr>
          <a:endParaRPr lang="ru-RU" sz="3500" kern="1200">
            <a:solidFill>
              <a:schemeClr val="tx1"/>
            </a:solidFill>
          </a:endParaRPr>
        </a:p>
      </dsp:txBody>
      <dsp:txXfrm>
        <a:off x="8412977" y="3401396"/>
        <a:ext cx="406462" cy="556114"/>
      </dsp:txXfrm>
    </dsp:sp>
    <dsp:sp modelId="{4DB8DC69-D222-4868-9322-FD1A77BF7F60}">
      <dsp:nvSpPr>
        <dsp:cNvPr id="0" name=""/>
        <dsp:cNvSpPr/>
      </dsp:nvSpPr>
      <dsp:spPr>
        <a:xfrm>
          <a:off x="8825098" y="4708897"/>
          <a:ext cx="739022" cy="739022"/>
        </a:xfrm>
        <a:prstGeom prst="downArrow">
          <a:avLst>
            <a:gd name="adj1" fmla="val 55000"/>
            <a:gd name="adj2" fmla="val 45000"/>
          </a:avLst>
        </a:prstGeom>
        <a:solidFill>
          <a:srgbClr val="93FFFF">
            <a:alpha val="89804"/>
          </a:srgbClr>
        </a:solidFill>
        <a:ln w="19050" cap="rnd" cmpd="sng" algn="ctr">
          <a:noFill/>
          <a:prstDash val="solid"/>
        </a:ln>
        <a:effectLst>
          <a:outerShdw blurRad="190500" dist="228600" dir="2700000" algn="ctr" rotWithShape="0">
            <a:srgbClr val="000000">
              <a:alpha val="30000"/>
            </a:srgbClr>
          </a:outerShdw>
        </a:effectLst>
        <a:scene3d>
          <a:camera prst="orthographicFront">
            <a:rot lat="0" lon="0" rev="0"/>
          </a:camera>
          <a:lightRig rig="glow" dir="t">
            <a:rot lat="0" lon="0" rev="4800000"/>
          </a:lightRig>
        </a:scene3d>
        <a:sp3d prstMaterial="matte">
          <a:bevelT w="127000" h="63500"/>
        </a:sp3d>
      </dsp:spPr>
      <dsp:style>
        <a:lnRef idx="2">
          <a:scrgbClr r="0" g="0" b="0"/>
        </a:lnRef>
        <a:fillRef idx="1">
          <a:scrgbClr r="0" g="0" b="0"/>
        </a:fillRef>
        <a:effectRef idx="0">
          <a:scrgbClr r="0" g="0" b="0"/>
        </a:effectRef>
        <a:fontRef idx="minor"/>
      </dsp:style>
      <dsp:txBody>
        <a:bodyPr spcFirstLastPara="0" vert="horz" wrap="square" lIns="44450" tIns="44450" rIns="44450" bIns="44450" numCol="1" spcCol="1270" anchor="ctr" anchorCtr="0">
          <a:noAutofit/>
        </a:bodyPr>
        <a:lstStyle/>
        <a:p>
          <a:pPr marL="0" lvl="0" indent="0" algn="ctr" defTabSz="1555750">
            <a:lnSpc>
              <a:spcPct val="90000"/>
            </a:lnSpc>
            <a:spcBef>
              <a:spcPct val="0"/>
            </a:spcBef>
            <a:spcAft>
              <a:spcPct val="35000"/>
            </a:spcAft>
            <a:buNone/>
          </a:pPr>
          <a:endParaRPr lang="ru-RU" sz="3500" kern="1200">
            <a:solidFill>
              <a:schemeClr val="tx1"/>
            </a:solidFill>
          </a:endParaRPr>
        </a:p>
      </dsp:txBody>
      <dsp:txXfrm>
        <a:off x="8991378" y="4708897"/>
        <a:ext cx="406462" cy="55611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4892D28-3907-4991-9488-A97E7AE8B4D0}">
      <dsp:nvSpPr>
        <dsp:cNvPr id="0" name=""/>
        <dsp:cNvSpPr/>
      </dsp:nvSpPr>
      <dsp:spPr>
        <a:xfrm>
          <a:off x="0" y="51036"/>
          <a:ext cx="5751444" cy="733590"/>
        </a:xfrm>
        <a:prstGeom prst="roundRect">
          <a:avLst/>
        </a:prstGeom>
        <a:solidFill>
          <a:srgbClr val="CCCCFF"/>
        </a:solidFill>
        <a:ln w="19050" cap="rnd"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az-Latn-AZ" sz="1900" kern="1200" dirty="0">
              <a:solidFill>
                <a:schemeClr val="tx1"/>
              </a:solidFill>
              <a:latin typeface="Times New Roman" panose="02020603050405020304" pitchFamily="18" charset="0"/>
              <a:cs typeface="Times New Roman" panose="02020603050405020304" pitchFamily="18" charset="0"/>
            </a:rPr>
            <a:t>Domna sobasına müəyyən miqdarda metallurgiya tullantıları da yüklənir:</a:t>
          </a:r>
          <a:endParaRPr lang="ru-RU" sz="1900" kern="1200" dirty="0">
            <a:solidFill>
              <a:schemeClr val="tx1"/>
            </a:solidFill>
            <a:latin typeface="Times New Roman" panose="02020603050405020304" pitchFamily="18" charset="0"/>
            <a:cs typeface="Times New Roman" panose="02020603050405020304" pitchFamily="18" charset="0"/>
          </a:endParaRPr>
        </a:p>
      </dsp:txBody>
      <dsp:txXfrm>
        <a:off x="35811" y="86847"/>
        <a:ext cx="5679822" cy="661968"/>
      </dsp:txXfrm>
    </dsp:sp>
    <dsp:sp modelId="{40E836E0-B281-450E-80E9-3A7BAED41B2F}">
      <dsp:nvSpPr>
        <dsp:cNvPr id="0" name=""/>
        <dsp:cNvSpPr/>
      </dsp:nvSpPr>
      <dsp:spPr>
        <a:xfrm>
          <a:off x="0" y="839346"/>
          <a:ext cx="5751444" cy="733590"/>
        </a:xfrm>
        <a:prstGeom prst="roundRect">
          <a:avLst/>
        </a:prstGeom>
        <a:solidFill>
          <a:srgbClr val="CCCCFF"/>
        </a:solidFill>
        <a:ln w="19050" cap="rnd"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az-Latn-AZ" sz="1900" kern="1200">
              <a:solidFill>
                <a:schemeClr val="tx1"/>
              </a:solidFill>
              <a:latin typeface="Times New Roman" panose="02020603050405020304" pitchFamily="18" charset="0"/>
              <a:cs typeface="Times New Roman" panose="02020603050405020304" pitchFamily="18" charset="0"/>
            </a:rPr>
            <a:t>ilkin olaraq aqlomerasiyaya məruz qalan baca tozu (30-45% Fe və 3-12% C); </a:t>
          </a:r>
          <a:endParaRPr lang="ru-RU" sz="1900" kern="1200">
            <a:solidFill>
              <a:schemeClr val="tx1"/>
            </a:solidFill>
            <a:latin typeface="Times New Roman" panose="02020603050405020304" pitchFamily="18" charset="0"/>
            <a:cs typeface="Times New Roman" panose="02020603050405020304" pitchFamily="18" charset="0"/>
          </a:endParaRPr>
        </a:p>
      </dsp:txBody>
      <dsp:txXfrm>
        <a:off x="35811" y="875157"/>
        <a:ext cx="5679822" cy="661968"/>
      </dsp:txXfrm>
    </dsp:sp>
    <dsp:sp modelId="{ADFDE112-7674-4100-9F71-1FD9F6A9CD8F}">
      <dsp:nvSpPr>
        <dsp:cNvPr id="0" name=""/>
        <dsp:cNvSpPr/>
      </dsp:nvSpPr>
      <dsp:spPr>
        <a:xfrm>
          <a:off x="0" y="1627656"/>
          <a:ext cx="5751444" cy="733590"/>
        </a:xfrm>
        <a:prstGeom prst="roundRect">
          <a:avLst/>
        </a:prstGeom>
        <a:solidFill>
          <a:srgbClr val="CCCCFF"/>
        </a:solidFill>
        <a:ln w="19050" cap="rnd"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az-Latn-AZ" sz="1900" kern="1200">
              <a:solidFill>
                <a:schemeClr val="tx1"/>
              </a:solidFill>
              <a:latin typeface="Times New Roman" panose="02020603050405020304" pitchFamily="18" charset="0"/>
              <a:cs typeface="Times New Roman" panose="02020603050405020304" pitchFamily="18" charset="0"/>
            </a:rPr>
            <a:t>Metal qırıntıları; </a:t>
          </a:r>
          <a:endParaRPr lang="ru-RU" sz="1900" kern="1200">
            <a:solidFill>
              <a:schemeClr val="tx1"/>
            </a:solidFill>
            <a:latin typeface="Times New Roman" panose="02020603050405020304" pitchFamily="18" charset="0"/>
            <a:cs typeface="Times New Roman" panose="02020603050405020304" pitchFamily="18" charset="0"/>
          </a:endParaRPr>
        </a:p>
      </dsp:txBody>
      <dsp:txXfrm>
        <a:off x="35811" y="1663467"/>
        <a:ext cx="5679822" cy="661968"/>
      </dsp:txXfrm>
    </dsp:sp>
    <dsp:sp modelId="{51BF8730-46C5-45C1-884B-7C5DD13C724B}">
      <dsp:nvSpPr>
        <dsp:cNvPr id="0" name=""/>
        <dsp:cNvSpPr/>
      </dsp:nvSpPr>
      <dsp:spPr>
        <a:xfrm>
          <a:off x="0" y="2415966"/>
          <a:ext cx="5751444" cy="733590"/>
        </a:xfrm>
        <a:prstGeom prst="roundRect">
          <a:avLst/>
        </a:prstGeom>
        <a:solidFill>
          <a:srgbClr val="CCCCFF"/>
        </a:solidFill>
        <a:ln w="19050" cap="rnd"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az-Latn-AZ" sz="1900" kern="1200">
              <a:solidFill>
                <a:schemeClr val="tx1"/>
              </a:solidFill>
              <a:latin typeface="Times New Roman" panose="02020603050405020304" pitchFamily="18" charset="0"/>
              <a:cs typeface="Times New Roman" panose="02020603050405020304" pitchFamily="18" charset="0"/>
            </a:rPr>
            <a:t>yüksək miqdarda manqan (10 - 18% Fe, 6 - 10% Mn) olan polad istehsalının donuz şlakları;</a:t>
          </a:r>
          <a:endParaRPr lang="ru-RU" sz="1900" kern="1200">
            <a:solidFill>
              <a:schemeClr val="tx1"/>
            </a:solidFill>
            <a:latin typeface="Times New Roman" panose="02020603050405020304" pitchFamily="18" charset="0"/>
            <a:cs typeface="Times New Roman" panose="02020603050405020304" pitchFamily="18" charset="0"/>
          </a:endParaRPr>
        </a:p>
      </dsp:txBody>
      <dsp:txXfrm>
        <a:off x="35811" y="2451777"/>
        <a:ext cx="5679822" cy="661968"/>
      </dsp:txXfrm>
    </dsp:sp>
    <dsp:sp modelId="{8DCBF999-D5E6-4436-992C-120EF02C6CE6}">
      <dsp:nvSpPr>
        <dsp:cNvPr id="0" name=""/>
        <dsp:cNvSpPr/>
      </dsp:nvSpPr>
      <dsp:spPr>
        <a:xfrm>
          <a:off x="0" y="3204276"/>
          <a:ext cx="5751444" cy="733590"/>
        </a:xfrm>
        <a:prstGeom prst="roundRect">
          <a:avLst/>
        </a:prstGeom>
        <a:solidFill>
          <a:srgbClr val="CCCCFF"/>
        </a:solidFill>
        <a:ln w="19050" cap="rnd"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az-Latn-AZ" sz="1900" kern="1200">
              <a:solidFill>
                <a:schemeClr val="tx1"/>
              </a:solidFill>
              <a:latin typeface="Times New Roman" panose="02020603050405020304" pitchFamily="18" charset="0"/>
              <a:cs typeface="Times New Roman" panose="02020603050405020304" pitchFamily="18" charset="0"/>
            </a:rPr>
            <a:t>prokat və döymə sənayesi və qaynaq şlaklarının miqyası.</a:t>
          </a:r>
          <a:endParaRPr lang="ru-RU" sz="1900" kern="1200">
            <a:solidFill>
              <a:schemeClr val="tx1"/>
            </a:solidFill>
            <a:latin typeface="Times New Roman" panose="02020603050405020304" pitchFamily="18" charset="0"/>
            <a:cs typeface="Times New Roman" panose="02020603050405020304" pitchFamily="18" charset="0"/>
          </a:endParaRPr>
        </a:p>
      </dsp:txBody>
      <dsp:txXfrm>
        <a:off x="35811" y="3240087"/>
        <a:ext cx="5679822" cy="661968"/>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ru-RU"/>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E3FB41FD-7B95-4158-AAFB-EEAF1225D16E}" type="datetimeFigureOut">
              <a:rPr lang="ru-RU" smtClean="0"/>
              <a:t>14.06.2023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37FC695-6D25-4058-925D-CC38F2F32219}" type="slidenum">
              <a:rPr lang="ru-RU" smtClean="0"/>
              <a:t>‹#›</a:t>
            </a:fld>
            <a:endParaRPr lang="ru-RU"/>
          </a:p>
        </p:txBody>
      </p:sp>
    </p:spTree>
    <p:extLst>
      <p:ext uri="{BB962C8B-B14F-4D97-AF65-F5344CB8AC3E}">
        <p14:creationId xmlns:p14="http://schemas.microsoft.com/office/powerpoint/2010/main" val="7910668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E3FB41FD-7B95-4158-AAFB-EEAF1225D16E}" type="datetimeFigureOut">
              <a:rPr lang="ru-RU" smtClean="0"/>
              <a:t>14.06.2023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37FC695-6D25-4058-925D-CC38F2F32219}" type="slidenum">
              <a:rPr lang="ru-RU" smtClean="0"/>
              <a:t>‹#›</a:t>
            </a:fld>
            <a:endParaRPr lang="ru-RU"/>
          </a:p>
        </p:txBody>
      </p:sp>
    </p:spTree>
    <p:extLst>
      <p:ext uri="{BB962C8B-B14F-4D97-AF65-F5344CB8AC3E}">
        <p14:creationId xmlns:p14="http://schemas.microsoft.com/office/powerpoint/2010/main" val="25684895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E3FB41FD-7B95-4158-AAFB-EEAF1225D16E}" type="datetimeFigureOut">
              <a:rPr lang="ru-RU" smtClean="0"/>
              <a:t>14.06.2023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37FC695-6D25-4058-925D-CC38F2F32219}" type="slidenum">
              <a:rPr lang="ru-RU" smtClean="0"/>
              <a:t>‹#›</a:t>
            </a:fld>
            <a:endParaRPr lang="ru-RU"/>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16271179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E3FB41FD-7B95-4158-AAFB-EEAF1225D16E}" type="datetimeFigureOut">
              <a:rPr lang="ru-RU" smtClean="0"/>
              <a:t>14.06.2023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37FC695-6D25-4058-925D-CC38F2F32219}" type="slidenum">
              <a:rPr lang="ru-RU" smtClean="0"/>
              <a:t>‹#›</a:t>
            </a:fld>
            <a:endParaRPr lang="ru-RU"/>
          </a:p>
        </p:txBody>
      </p:sp>
    </p:spTree>
    <p:extLst>
      <p:ext uri="{BB962C8B-B14F-4D97-AF65-F5344CB8AC3E}">
        <p14:creationId xmlns:p14="http://schemas.microsoft.com/office/powerpoint/2010/main" val="23574057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E3FB41FD-7B95-4158-AAFB-EEAF1225D16E}" type="datetimeFigureOut">
              <a:rPr lang="ru-RU" smtClean="0"/>
              <a:t>14.06.2023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37FC695-6D25-4058-925D-CC38F2F32219}" type="slidenum">
              <a:rPr lang="ru-RU" smtClean="0"/>
              <a:t>‹#›</a:t>
            </a:fld>
            <a:endParaRPr lang="ru-RU"/>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16255236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E3FB41FD-7B95-4158-AAFB-EEAF1225D16E}" type="datetimeFigureOut">
              <a:rPr lang="ru-RU" smtClean="0"/>
              <a:t>14.06.2023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37FC695-6D25-4058-925D-CC38F2F32219}" type="slidenum">
              <a:rPr lang="ru-RU" smtClean="0"/>
              <a:t>‹#›</a:t>
            </a:fld>
            <a:endParaRPr lang="ru-RU"/>
          </a:p>
        </p:txBody>
      </p:sp>
    </p:spTree>
    <p:extLst>
      <p:ext uri="{BB962C8B-B14F-4D97-AF65-F5344CB8AC3E}">
        <p14:creationId xmlns:p14="http://schemas.microsoft.com/office/powerpoint/2010/main" val="42062065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E3FB41FD-7B95-4158-AAFB-EEAF1225D16E}" type="datetimeFigureOut">
              <a:rPr lang="ru-RU" smtClean="0"/>
              <a:t>14.06.2023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37FC695-6D25-4058-925D-CC38F2F32219}" type="slidenum">
              <a:rPr lang="ru-RU" smtClean="0"/>
              <a:t>‹#›</a:t>
            </a:fld>
            <a:endParaRPr lang="ru-RU"/>
          </a:p>
        </p:txBody>
      </p:sp>
    </p:spTree>
    <p:extLst>
      <p:ext uri="{BB962C8B-B14F-4D97-AF65-F5344CB8AC3E}">
        <p14:creationId xmlns:p14="http://schemas.microsoft.com/office/powerpoint/2010/main" val="80333738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E3FB41FD-7B95-4158-AAFB-EEAF1225D16E}" type="datetimeFigureOut">
              <a:rPr lang="ru-RU" smtClean="0"/>
              <a:t>14.06.2023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37FC695-6D25-4058-925D-CC38F2F32219}" type="slidenum">
              <a:rPr lang="ru-RU" smtClean="0"/>
              <a:t>‹#›</a:t>
            </a:fld>
            <a:endParaRPr lang="ru-RU"/>
          </a:p>
        </p:txBody>
      </p:sp>
    </p:spTree>
    <p:extLst>
      <p:ext uri="{BB962C8B-B14F-4D97-AF65-F5344CB8AC3E}">
        <p14:creationId xmlns:p14="http://schemas.microsoft.com/office/powerpoint/2010/main" val="38349205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E3FB41FD-7B95-4158-AAFB-EEAF1225D16E}" type="datetimeFigureOut">
              <a:rPr lang="ru-RU" smtClean="0"/>
              <a:t>14.06.2023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37FC695-6D25-4058-925D-CC38F2F32219}" type="slidenum">
              <a:rPr lang="ru-RU" smtClean="0"/>
              <a:t>‹#›</a:t>
            </a:fld>
            <a:endParaRPr lang="ru-RU"/>
          </a:p>
        </p:txBody>
      </p:sp>
    </p:spTree>
    <p:extLst>
      <p:ext uri="{BB962C8B-B14F-4D97-AF65-F5344CB8AC3E}">
        <p14:creationId xmlns:p14="http://schemas.microsoft.com/office/powerpoint/2010/main" val="2890191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E3FB41FD-7B95-4158-AAFB-EEAF1225D16E}" type="datetimeFigureOut">
              <a:rPr lang="ru-RU" smtClean="0"/>
              <a:t>14.06.2023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37FC695-6D25-4058-925D-CC38F2F32219}" type="slidenum">
              <a:rPr lang="ru-RU" smtClean="0"/>
              <a:t>‹#›</a:t>
            </a:fld>
            <a:endParaRPr lang="ru-RU"/>
          </a:p>
        </p:txBody>
      </p:sp>
    </p:spTree>
    <p:extLst>
      <p:ext uri="{BB962C8B-B14F-4D97-AF65-F5344CB8AC3E}">
        <p14:creationId xmlns:p14="http://schemas.microsoft.com/office/powerpoint/2010/main" val="31956977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E3FB41FD-7B95-4158-AAFB-EEAF1225D16E}" type="datetimeFigureOut">
              <a:rPr lang="ru-RU" smtClean="0"/>
              <a:t>14.06.2023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37FC695-6D25-4058-925D-CC38F2F32219}" type="slidenum">
              <a:rPr lang="ru-RU" smtClean="0"/>
              <a:t>‹#›</a:t>
            </a:fld>
            <a:endParaRPr lang="ru-RU"/>
          </a:p>
        </p:txBody>
      </p:sp>
    </p:spTree>
    <p:extLst>
      <p:ext uri="{BB962C8B-B14F-4D97-AF65-F5344CB8AC3E}">
        <p14:creationId xmlns:p14="http://schemas.microsoft.com/office/powerpoint/2010/main" val="27911021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E3FB41FD-7B95-4158-AAFB-EEAF1225D16E}" type="datetimeFigureOut">
              <a:rPr lang="ru-RU" smtClean="0"/>
              <a:t>14.06.2023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837FC695-6D25-4058-925D-CC38F2F32219}" type="slidenum">
              <a:rPr lang="ru-RU" smtClean="0"/>
              <a:t>‹#›</a:t>
            </a:fld>
            <a:endParaRPr lang="ru-RU"/>
          </a:p>
        </p:txBody>
      </p:sp>
    </p:spTree>
    <p:extLst>
      <p:ext uri="{BB962C8B-B14F-4D97-AF65-F5344CB8AC3E}">
        <p14:creationId xmlns:p14="http://schemas.microsoft.com/office/powerpoint/2010/main" val="7442932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E3FB41FD-7B95-4158-AAFB-EEAF1225D16E}" type="datetimeFigureOut">
              <a:rPr lang="ru-RU" smtClean="0"/>
              <a:t>14.06.2023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837FC695-6D25-4058-925D-CC38F2F32219}" type="slidenum">
              <a:rPr lang="ru-RU" smtClean="0"/>
              <a:t>‹#›</a:t>
            </a:fld>
            <a:endParaRPr lang="ru-RU"/>
          </a:p>
        </p:txBody>
      </p:sp>
    </p:spTree>
    <p:extLst>
      <p:ext uri="{BB962C8B-B14F-4D97-AF65-F5344CB8AC3E}">
        <p14:creationId xmlns:p14="http://schemas.microsoft.com/office/powerpoint/2010/main" val="26087291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3FB41FD-7B95-4158-AAFB-EEAF1225D16E}" type="datetimeFigureOut">
              <a:rPr lang="ru-RU" smtClean="0"/>
              <a:t>14.06.2023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837FC695-6D25-4058-925D-CC38F2F32219}" type="slidenum">
              <a:rPr lang="ru-RU" smtClean="0"/>
              <a:t>‹#›</a:t>
            </a:fld>
            <a:endParaRPr lang="ru-RU"/>
          </a:p>
        </p:txBody>
      </p:sp>
    </p:spTree>
    <p:extLst>
      <p:ext uri="{BB962C8B-B14F-4D97-AF65-F5344CB8AC3E}">
        <p14:creationId xmlns:p14="http://schemas.microsoft.com/office/powerpoint/2010/main" val="31368128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E3FB41FD-7B95-4158-AAFB-EEAF1225D16E}" type="datetimeFigureOut">
              <a:rPr lang="ru-RU" smtClean="0"/>
              <a:t>14.06.2023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37FC695-6D25-4058-925D-CC38F2F32219}" type="slidenum">
              <a:rPr lang="ru-RU" smtClean="0"/>
              <a:t>‹#›</a:t>
            </a:fld>
            <a:endParaRPr lang="ru-RU"/>
          </a:p>
        </p:txBody>
      </p:sp>
    </p:spTree>
    <p:extLst>
      <p:ext uri="{BB962C8B-B14F-4D97-AF65-F5344CB8AC3E}">
        <p14:creationId xmlns:p14="http://schemas.microsoft.com/office/powerpoint/2010/main" val="33598995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E3FB41FD-7B95-4158-AAFB-EEAF1225D16E}" type="datetimeFigureOut">
              <a:rPr lang="ru-RU" smtClean="0"/>
              <a:t>14.06.2023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37FC695-6D25-4058-925D-CC38F2F32219}" type="slidenum">
              <a:rPr lang="ru-RU" smtClean="0"/>
              <a:t>‹#›</a:t>
            </a:fld>
            <a:endParaRPr lang="ru-RU"/>
          </a:p>
        </p:txBody>
      </p:sp>
    </p:spTree>
    <p:extLst>
      <p:ext uri="{BB962C8B-B14F-4D97-AF65-F5344CB8AC3E}">
        <p14:creationId xmlns:p14="http://schemas.microsoft.com/office/powerpoint/2010/main" val="8332452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E3FB41FD-7B95-4158-AAFB-EEAF1225D16E}" type="datetimeFigureOut">
              <a:rPr lang="ru-RU" smtClean="0"/>
              <a:t>14.06.2023</a:t>
            </a:fld>
            <a:endParaRPr lang="ru-RU"/>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837FC695-6D25-4058-925D-CC38F2F32219}" type="slidenum">
              <a:rPr lang="ru-RU" smtClean="0"/>
              <a:t>‹#›</a:t>
            </a:fld>
            <a:endParaRPr lang="ru-RU"/>
          </a:p>
        </p:txBody>
      </p:sp>
    </p:spTree>
    <p:extLst>
      <p:ext uri="{BB962C8B-B14F-4D97-AF65-F5344CB8AC3E}">
        <p14:creationId xmlns:p14="http://schemas.microsoft.com/office/powerpoint/2010/main" val="420035216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hyperlink" Target="https://ecfor.ru/wp-content/uploads/2018/02/05_budanov-terentev-2017.pdf" TargetMode="External"/><Relationship Id="rId2" Type="http://schemas.openxmlformats.org/officeDocument/2006/relationships/hyperlink" Target="https://www.wbwhitefoundry.co.uk/environment.php" TargetMode="External"/><Relationship Id="rId1" Type="http://schemas.openxmlformats.org/officeDocument/2006/relationships/slideLayout" Target="../slideLayouts/slideLayout7.xml"/><Relationship Id="rId5" Type="http://schemas.openxmlformats.org/officeDocument/2006/relationships/image" Target="../media/image1.png"/><Relationship Id="rId4" Type="http://schemas.openxmlformats.org/officeDocument/2006/relationships/image" Target="../media/image15.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1.png"/><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9.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Azərbaycan Texniki Universiteti | Baku">
            <a:extLst>
              <a:ext uri="{FF2B5EF4-FFF2-40B4-BE49-F238E27FC236}">
                <a16:creationId xmlns:a16="http://schemas.microsoft.com/office/drawing/2014/main" id="{7819486C-AC53-46FC-9ADE-C11E3C19997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071563" cy="1071563"/>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4">
            <a:extLst>
              <a:ext uri="{FF2B5EF4-FFF2-40B4-BE49-F238E27FC236}">
                <a16:creationId xmlns:a16="http://schemas.microsoft.com/office/drawing/2014/main" id="{ABCCFECE-8664-4580-BAE2-4700280DF177}"/>
              </a:ext>
            </a:extLst>
          </p:cNvPr>
          <p:cNvSpPr txBox="1"/>
          <p:nvPr/>
        </p:nvSpPr>
        <p:spPr>
          <a:xfrm>
            <a:off x="6810375" y="9867900"/>
            <a:ext cx="208280" cy="368935"/>
          </a:xfrm>
          <a:prstGeom prst="rect">
            <a:avLst/>
          </a:prstGeom>
          <a:solidFill>
            <a:schemeClr val="bg1"/>
          </a:solidFill>
        </p:spPr>
        <p:txBody>
          <a:bodyPr wrap="square" rtlCol="0">
            <a:spAutoFit/>
          </a:bodyPr>
          <a:lstStyle/>
          <a:p>
            <a:endParaRPr lang="az-Latn-AZ"/>
          </a:p>
        </p:txBody>
      </p:sp>
      <p:sp>
        <p:nvSpPr>
          <p:cNvPr id="7" name="Rectangle 5">
            <a:extLst>
              <a:ext uri="{FF2B5EF4-FFF2-40B4-BE49-F238E27FC236}">
                <a16:creationId xmlns:a16="http://schemas.microsoft.com/office/drawing/2014/main" id="{4A31439E-86A9-4356-A9D4-B3AD40623DC8}"/>
              </a:ext>
            </a:extLst>
          </p:cNvPr>
          <p:cNvSpPr>
            <a:spLocks noChangeArrowheads="1"/>
          </p:cNvSpPr>
          <p:nvPr/>
        </p:nvSpPr>
        <p:spPr bwMode="auto">
          <a:xfrm>
            <a:off x="795131" y="346056"/>
            <a:ext cx="10721008" cy="62786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az-Latn-AZ" altLang="az-Latn-AZ" sz="24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AZƏRBAYCAN RESPUBLİKASI ELM VƏ TƏHSİL NAZİRLİYİ</a:t>
            </a:r>
            <a:endParaRPr kumimoji="0" lang="az-Latn-AZ" altLang="az-Latn-AZ" sz="24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az-Latn-AZ" altLang="az-Latn-AZ" sz="24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AZƏRBAYCAN TEXNİKİ UNİVERSİTETİ</a:t>
            </a:r>
          </a:p>
          <a:p>
            <a:pPr marL="0" marR="0" lvl="0" indent="0" algn="ctr" defTabSz="914400" rtl="0" eaLnBrk="0" fontAlgn="base" latinLnBrk="0" hangingPunct="0">
              <a:lnSpc>
                <a:spcPct val="100000"/>
              </a:lnSpc>
              <a:spcBef>
                <a:spcPct val="0"/>
              </a:spcBef>
              <a:spcAft>
                <a:spcPct val="0"/>
              </a:spcAft>
              <a:buClrTx/>
              <a:buSzTx/>
              <a:buFontTx/>
              <a:buNone/>
              <a:tabLst/>
            </a:pPr>
            <a:endParaRPr kumimoji="0" lang="az-Latn-AZ" altLang="az-Latn-AZ" sz="24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az-Latn-AZ" altLang="az-Latn-AZ" sz="2400" b="1"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İsrafilova Nərmin Əvəz qızı</a:t>
            </a:r>
          </a:p>
          <a:p>
            <a:pPr marL="0" marR="0" lvl="0" indent="0" algn="ctr" defTabSz="914400" rtl="0" eaLnBrk="0" fontAlgn="base" latinLnBrk="0" hangingPunct="0">
              <a:lnSpc>
                <a:spcPct val="100000"/>
              </a:lnSpc>
              <a:spcBef>
                <a:spcPct val="0"/>
              </a:spcBef>
              <a:spcAft>
                <a:spcPct val="0"/>
              </a:spcAft>
              <a:buClrTx/>
              <a:buSzTx/>
              <a:buFontTx/>
              <a:buNone/>
              <a:tabLst/>
            </a:pPr>
            <a:endParaRPr kumimoji="0" lang="az-Latn-AZ" altLang="az-Latn-AZ" sz="24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az-Latn-AZ" altLang="az-Latn-AZ" sz="2400" b="1"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Çuqun istehsalı zamanı yaranan ekoloji problemlərin araşdırılması</a:t>
            </a:r>
            <a:endParaRPr kumimoji="0" lang="az-Latn-AZ" altLang="az-Latn-AZ" sz="24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az-Latn-AZ" altLang="az-Latn-AZ" sz="24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Mövzusunda</a:t>
            </a:r>
          </a:p>
          <a:p>
            <a:pPr marL="0" marR="0" lvl="0" indent="0" algn="ctr" defTabSz="914400" rtl="0" eaLnBrk="0" fontAlgn="base" latinLnBrk="0" hangingPunct="0">
              <a:lnSpc>
                <a:spcPct val="100000"/>
              </a:lnSpc>
              <a:spcBef>
                <a:spcPct val="0"/>
              </a:spcBef>
              <a:spcAft>
                <a:spcPct val="0"/>
              </a:spcAft>
              <a:buClrTx/>
              <a:buSzTx/>
              <a:buFontTx/>
              <a:buNone/>
              <a:tabLst/>
            </a:pPr>
            <a:endParaRPr kumimoji="0" lang="az-Latn-AZ" altLang="az-Latn-AZ" sz="24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az-Latn-AZ" altLang="az-Latn-AZ" sz="2400" b="1"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MAGİSTR </a:t>
            </a:r>
            <a:endParaRPr kumimoji="0" lang="az-Latn-AZ" altLang="az-Latn-AZ" sz="24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az-Latn-AZ" altLang="az-Latn-AZ" sz="2400" b="1"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DİSSERTASİYA İŞİ</a:t>
            </a:r>
          </a:p>
          <a:p>
            <a:pPr marL="0" marR="0" lvl="0" indent="0" algn="ctr" defTabSz="914400" rtl="0" eaLnBrk="0" fontAlgn="base" latinLnBrk="0" hangingPunct="0">
              <a:lnSpc>
                <a:spcPct val="100000"/>
              </a:lnSpc>
              <a:spcBef>
                <a:spcPct val="0"/>
              </a:spcBef>
              <a:spcAft>
                <a:spcPct val="0"/>
              </a:spcAft>
              <a:buClrTx/>
              <a:buSzTx/>
              <a:buFontTx/>
              <a:buNone/>
              <a:tabLst/>
            </a:pPr>
            <a:endParaRPr kumimoji="0" lang="az-Latn-AZ" altLang="az-Latn-AZ" sz="24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az-Latn-AZ" altLang="az-Latn-AZ" sz="2400" b="1"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İxtisas: 060649 – “Ekologiya mühəndisliyi”</a:t>
            </a:r>
            <a:endParaRPr kumimoji="0" lang="az-Latn-AZ" altLang="az-Latn-AZ" sz="24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az-Latn-AZ" altLang="az-Latn-AZ" sz="2400" b="1"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İxtisaslaşma: “Ətraf mühitin mühafizəsi və təbii ehtiyatlardan səmərəli istifadə”</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az-Latn-AZ" altLang="az-Latn-AZ" sz="24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az-Latn-AZ" altLang="az-Latn-AZ" sz="2400" b="1"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Elmi rəhbər: t.e.n.dos Abdullayeva N.Z</a:t>
            </a:r>
            <a:endParaRPr kumimoji="0" lang="az-Latn-AZ" altLang="az-Latn-AZ" sz="24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az-Latn-AZ" altLang="az-Latn-AZ" sz="2400" b="1"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Kafedra müdiri: t.e.d.prof Yusubov F.V</a:t>
            </a:r>
            <a:endParaRPr kumimoji="0" lang="az-Latn-AZ" altLang="az-Latn-AZ" sz="24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az-Latn-AZ" altLang="az-Latn-AZ" sz="1800" b="0" i="0" u="none" strike="noStrike" cap="none" normalizeH="0" baseline="0" dirty="0">
              <a:ln>
                <a:noFill/>
              </a:ln>
              <a:solidFill>
                <a:schemeClr val="tx1"/>
              </a:solidFill>
              <a:effectLst/>
              <a:latin typeface="Arial" panose="020B0604020202020204" pitchFamily="34" charset="0"/>
            </a:endParaRPr>
          </a:p>
        </p:txBody>
      </p:sp>
      <p:sp>
        <p:nvSpPr>
          <p:cNvPr id="10" name="TextBox 4">
            <a:extLst>
              <a:ext uri="{FF2B5EF4-FFF2-40B4-BE49-F238E27FC236}">
                <a16:creationId xmlns:a16="http://schemas.microsoft.com/office/drawing/2014/main" id="{284B9094-7344-45B1-A133-2B46BF674450}"/>
              </a:ext>
            </a:extLst>
          </p:cNvPr>
          <p:cNvSpPr txBox="1"/>
          <p:nvPr/>
        </p:nvSpPr>
        <p:spPr>
          <a:xfrm>
            <a:off x="6810375" y="9867900"/>
            <a:ext cx="208280" cy="368935"/>
          </a:xfrm>
          <a:prstGeom prst="rect">
            <a:avLst/>
          </a:prstGeom>
          <a:solidFill>
            <a:schemeClr val="bg1"/>
          </a:solidFill>
        </p:spPr>
        <p:txBody>
          <a:bodyPr wrap="square" rtlCol="0">
            <a:spAutoFit/>
          </a:bodyPr>
          <a:lstStyle/>
          <a:p>
            <a:endParaRPr lang="az-Latn-AZ"/>
          </a:p>
        </p:txBody>
      </p:sp>
    </p:spTree>
    <p:extLst>
      <p:ext uri="{BB962C8B-B14F-4D97-AF65-F5344CB8AC3E}">
        <p14:creationId xmlns:p14="http://schemas.microsoft.com/office/powerpoint/2010/main" val="2556185333"/>
      </p:ext>
    </p:extLst>
  </p:cSld>
  <p:clrMapOvr>
    <a:masterClrMapping/>
  </p:clrMapOvr>
  <p:transition spd="slow">
    <p:randomBar dir="ver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3A40139-ED6B-4768-9EBE-319085E4C1D8}"/>
              </a:ext>
            </a:extLst>
          </p:cNvPr>
          <p:cNvSpPr/>
          <p:nvPr/>
        </p:nvSpPr>
        <p:spPr>
          <a:xfrm>
            <a:off x="993913" y="1060174"/>
            <a:ext cx="8388626" cy="4191981"/>
          </a:xfrm>
          <a:prstGeom prst="rect">
            <a:avLst/>
          </a:prstGeom>
        </p:spPr>
        <p:txBody>
          <a:bodyPr wrap="square">
            <a:spAutoFit/>
          </a:bodyPr>
          <a:lstStyle/>
          <a:p>
            <a:pPr algn="just">
              <a:lnSpc>
                <a:spcPct val="150000"/>
              </a:lnSpc>
              <a:spcAft>
                <a:spcPts val="0"/>
              </a:spcAft>
            </a:pPr>
            <a:r>
              <a:rPr lang="az-Latn-AZ" sz="2000" kern="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Yaş təmizləyici aparatlar aşağıdakı funksiyaları yerinǝ yetirirlər: </a:t>
            </a:r>
            <a:endParaRPr lang="az-Latn-AZ" sz="2000" kern="100" dirty="0">
              <a:latin typeface="Times New Roman" panose="02020603050405020304" pitchFamily="18" charset="0"/>
              <a:ea typeface="Calibri" panose="020F0502020204030204" pitchFamily="34" charset="0"/>
              <a:cs typeface="Times New Roman" panose="02020603050405020304" pitchFamily="18" charset="0"/>
            </a:endParaRPr>
          </a:p>
          <a:p>
            <a:pPr marL="285750" indent="-285750" algn="just">
              <a:lnSpc>
                <a:spcPct val="150000"/>
              </a:lnSpc>
              <a:spcAft>
                <a:spcPts val="0"/>
              </a:spcAft>
              <a:buFont typeface="Wingdings" panose="05000000000000000000" pitchFamily="2" charset="2"/>
              <a:buChar char="ü"/>
            </a:pPr>
            <a:r>
              <a:rPr lang="az-Latn-AZ" sz="2000" kern="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qazı (aerozolu) soyutmaq - prosesdə qızan çiləyici mayenin istiliyindən istifadə olunması variantı kimi; </a:t>
            </a:r>
            <a:endParaRPr lang="az-Latn-AZ" sz="2000" kern="100" dirty="0">
              <a:latin typeface="Times New Roman" panose="02020603050405020304" pitchFamily="18" charset="0"/>
              <a:ea typeface="Calibri" panose="020F0502020204030204" pitchFamily="34" charset="0"/>
              <a:cs typeface="Times New Roman" panose="02020603050405020304" pitchFamily="18" charset="0"/>
            </a:endParaRPr>
          </a:p>
          <a:p>
            <a:pPr marL="285750" indent="-285750" algn="just">
              <a:lnSpc>
                <a:spcPct val="150000"/>
              </a:lnSpc>
              <a:spcAft>
                <a:spcPts val="0"/>
              </a:spcAft>
              <a:buFont typeface="Wingdings" panose="05000000000000000000" pitchFamily="2" charset="2"/>
              <a:buChar char="ü"/>
            </a:pPr>
            <a:r>
              <a:rPr lang="az-Latn-AZ" sz="2000" kern="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qazı (aerozolu) təmizləməyə başlamazdan qabaq nəmləşdirmək (kondensionləşdirmək). Bu   proses çox   vaxt çiləyici mayenin   tam   buxarlanması</a:t>
            </a:r>
            <a:r>
              <a:rPr lang="az-Latn-AZ" sz="2000" kern="100" dirty="0">
                <a:latin typeface="Times New Roman" panose="02020603050405020304" pitchFamily="18" charset="0"/>
                <a:ea typeface="Times New Roman" panose="02020603050405020304" pitchFamily="18" charset="0"/>
                <a:cs typeface="Times New Roman" panose="02020603050405020304" pitchFamily="18" charset="0"/>
              </a:rPr>
              <a:t> </a:t>
            </a:r>
            <a:r>
              <a:rPr lang="az-Latn-AZ" sz="2000" kern="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rejimində həyata keçirilir. </a:t>
            </a:r>
            <a:endParaRPr lang="az-Latn-AZ" sz="2000" kern="100" dirty="0">
              <a:latin typeface="Times New Roman" panose="02020603050405020304" pitchFamily="18" charset="0"/>
              <a:ea typeface="Calibri" panose="020F0502020204030204" pitchFamily="34" charset="0"/>
              <a:cs typeface="Times New Roman" panose="02020603050405020304" pitchFamily="18" charset="0"/>
            </a:endParaRPr>
          </a:p>
          <a:p>
            <a:pPr marL="285750" indent="-285750" algn="just">
              <a:lnSpc>
                <a:spcPct val="150000"/>
              </a:lnSpc>
              <a:spcAft>
                <a:spcPts val="0"/>
              </a:spcAft>
              <a:buFont typeface="Wingdings" panose="05000000000000000000" pitchFamily="2" charset="2"/>
              <a:buChar char="ü"/>
            </a:pPr>
            <a:r>
              <a:rPr lang="az-Latn-AZ" sz="2000" kern="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qaz və ya buxar komponentlərini buxar-qaz tullantısından və ya aerezolun dispers mühitindən absorbsiya etmək; </a:t>
            </a:r>
            <a:endParaRPr lang="az-Latn-AZ" sz="2000" kern="100" dirty="0">
              <a:latin typeface="Times New Roman" panose="02020603050405020304" pitchFamily="18" charset="0"/>
              <a:ea typeface="Calibri" panose="020F0502020204030204" pitchFamily="34" charset="0"/>
              <a:cs typeface="Times New Roman" panose="02020603050405020304" pitchFamily="18" charset="0"/>
            </a:endParaRPr>
          </a:p>
          <a:p>
            <a:pPr marL="285750" indent="-285750" algn="just">
              <a:lnSpc>
                <a:spcPct val="150000"/>
              </a:lnSpc>
              <a:spcAft>
                <a:spcPts val="0"/>
              </a:spcAft>
              <a:buFont typeface="Wingdings" panose="05000000000000000000" pitchFamily="2" charset="2"/>
              <a:buChar char="ü"/>
            </a:pPr>
            <a:r>
              <a:rPr lang="az-Latn-AZ" sz="2000" kern="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aerezolun dispers fazasından bərk və maye hissəciklərini tutmaq. </a:t>
            </a:r>
            <a:endParaRPr lang="az-Latn-AZ" sz="2000" kern="1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562191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E14BD9E-D413-42C8-8EA8-461405ABAC53}"/>
              </a:ext>
            </a:extLst>
          </p:cNvPr>
          <p:cNvSpPr/>
          <p:nvPr/>
        </p:nvSpPr>
        <p:spPr>
          <a:xfrm>
            <a:off x="463825" y="851082"/>
            <a:ext cx="6149009" cy="4740337"/>
          </a:xfrm>
          <a:prstGeom prst="rect">
            <a:avLst/>
          </a:prstGeom>
        </p:spPr>
        <p:txBody>
          <a:bodyPr wrap="square">
            <a:spAutoFit/>
          </a:bodyPr>
          <a:lstStyle/>
          <a:p>
            <a:pPr algn="just">
              <a:lnSpc>
                <a:spcPct val="150000"/>
              </a:lnSpc>
              <a:spcAft>
                <a:spcPts val="0"/>
              </a:spcAft>
            </a:pPr>
            <a:r>
              <a:rPr lang="en-US" kern="100" dirty="0" err="1">
                <a:latin typeface="Times New Roman" panose="02020603050405020304" pitchFamily="18" charset="0"/>
                <a:ea typeface="Calibri" panose="020F0502020204030204" pitchFamily="34" charset="0"/>
                <a:cs typeface="Times New Roman" panose="02020603050405020304" pitchFamily="18" charset="0"/>
              </a:rPr>
              <a:t>Yaş</a:t>
            </a:r>
            <a:r>
              <a:rPr lang="en-US" kern="100" dirty="0">
                <a:latin typeface="Times New Roman" panose="02020603050405020304" pitchFamily="18" charset="0"/>
                <a:ea typeface="Calibri" panose="020F0502020204030204" pitchFamily="34" charset="0"/>
                <a:cs typeface="Times New Roman" panose="02020603050405020304" pitchFamily="18" charset="0"/>
              </a:rPr>
              <a:t> </a:t>
            </a:r>
            <a:r>
              <a:rPr lang="en-US" kern="100" dirty="0" err="1">
                <a:latin typeface="Times New Roman" panose="02020603050405020304" pitchFamily="18" charset="0"/>
                <a:ea typeface="Calibri" panose="020F0502020204030204" pitchFamily="34" charset="0"/>
                <a:cs typeface="Times New Roman" panose="02020603050405020304" pitchFamily="18" charset="0"/>
              </a:rPr>
              <a:t>aparatlarda</a:t>
            </a:r>
            <a:r>
              <a:rPr lang="en-US" kern="100" dirty="0">
                <a:latin typeface="Times New Roman" panose="02020603050405020304" pitchFamily="18" charset="0"/>
                <a:ea typeface="Calibri" panose="020F0502020204030204" pitchFamily="34" charset="0"/>
                <a:cs typeface="Times New Roman" panose="02020603050405020304" pitchFamily="18" charset="0"/>
              </a:rPr>
              <a:t> </a:t>
            </a:r>
            <a:r>
              <a:rPr lang="en-US" kern="100" dirty="0" err="1">
                <a:latin typeface="Times New Roman" panose="02020603050405020304" pitchFamily="18" charset="0"/>
                <a:ea typeface="Calibri" panose="020F0502020204030204" pitchFamily="34" charset="0"/>
                <a:cs typeface="Times New Roman" panose="02020603050405020304" pitchFamily="18" charset="0"/>
              </a:rPr>
              <a:t>həmişə</a:t>
            </a:r>
            <a:r>
              <a:rPr lang="en-US" kern="100" dirty="0">
                <a:latin typeface="Times New Roman" panose="02020603050405020304" pitchFamily="18" charset="0"/>
                <a:ea typeface="Calibri" panose="020F0502020204030204" pitchFamily="34" charset="0"/>
                <a:cs typeface="Times New Roman" panose="02020603050405020304" pitchFamily="18" charset="0"/>
              </a:rPr>
              <a:t> </a:t>
            </a:r>
            <a:r>
              <a:rPr lang="en-US" kern="100" dirty="0" err="1">
                <a:latin typeface="Times New Roman" panose="02020603050405020304" pitchFamily="18" charset="0"/>
                <a:ea typeface="Calibri" panose="020F0502020204030204" pitchFamily="34" charset="0"/>
                <a:cs typeface="Times New Roman" panose="02020603050405020304" pitchFamily="18" charset="0"/>
              </a:rPr>
              <a:t>istilik</a:t>
            </a:r>
            <a:r>
              <a:rPr lang="en-US" kern="100" dirty="0">
                <a:latin typeface="Times New Roman" panose="02020603050405020304" pitchFamily="18" charset="0"/>
                <a:ea typeface="Calibri" panose="020F0502020204030204" pitchFamily="34" charset="0"/>
                <a:cs typeface="Times New Roman" panose="02020603050405020304" pitchFamily="18" charset="0"/>
              </a:rPr>
              <a:t> </a:t>
            </a:r>
            <a:r>
              <a:rPr lang="en-US" kern="100" dirty="0" err="1">
                <a:latin typeface="Times New Roman" panose="02020603050405020304" pitchFamily="18" charset="0"/>
                <a:ea typeface="Calibri" panose="020F0502020204030204" pitchFamily="34" charset="0"/>
                <a:cs typeface="Times New Roman" panose="02020603050405020304" pitchFamily="18" charset="0"/>
              </a:rPr>
              <a:t>mübadiləsi</a:t>
            </a:r>
            <a:r>
              <a:rPr lang="en-US" kern="100" dirty="0">
                <a:latin typeface="Times New Roman" panose="02020603050405020304" pitchFamily="18" charset="0"/>
                <a:ea typeface="Calibri" panose="020F0502020204030204" pitchFamily="34" charset="0"/>
                <a:cs typeface="Times New Roman" panose="02020603050405020304" pitchFamily="18" charset="0"/>
              </a:rPr>
              <a:t> </a:t>
            </a:r>
            <a:r>
              <a:rPr lang="en-US" kern="100" dirty="0" err="1">
                <a:latin typeface="Times New Roman" panose="02020603050405020304" pitchFamily="18" charset="0"/>
                <a:ea typeface="Calibri" panose="020F0502020204030204" pitchFamily="34" charset="0"/>
                <a:cs typeface="Times New Roman" panose="02020603050405020304" pitchFamily="18" charset="0"/>
              </a:rPr>
              <a:t>prosesi</a:t>
            </a:r>
            <a:r>
              <a:rPr lang="en-US" kern="100" dirty="0">
                <a:latin typeface="Times New Roman" panose="02020603050405020304" pitchFamily="18" charset="0"/>
                <a:ea typeface="Calibri" panose="020F0502020204030204" pitchFamily="34" charset="0"/>
                <a:cs typeface="Times New Roman" panose="02020603050405020304" pitchFamily="18" charset="0"/>
              </a:rPr>
              <a:t> </a:t>
            </a:r>
            <a:r>
              <a:rPr lang="en-US" kern="100" dirty="0" err="1">
                <a:latin typeface="Times New Roman" panose="02020603050405020304" pitchFamily="18" charset="0"/>
                <a:ea typeface="Calibri" panose="020F0502020204030204" pitchFamily="34" charset="0"/>
                <a:cs typeface="Times New Roman" panose="02020603050405020304" pitchFamily="18" charset="0"/>
              </a:rPr>
              <a:t>baş</a:t>
            </a:r>
            <a:r>
              <a:rPr lang="en-US" kern="100" dirty="0">
                <a:latin typeface="Times New Roman" panose="02020603050405020304" pitchFamily="18" charset="0"/>
                <a:ea typeface="Calibri" panose="020F0502020204030204" pitchFamily="34" charset="0"/>
                <a:cs typeface="Times New Roman" panose="02020603050405020304" pitchFamily="18" charset="0"/>
              </a:rPr>
              <a:t> </a:t>
            </a:r>
            <a:r>
              <a:rPr lang="en-US" kern="100" dirty="0" err="1">
                <a:latin typeface="Times New Roman" panose="02020603050405020304" pitchFamily="18" charset="0"/>
                <a:ea typeface="Calibri" panose="020F0502020204030204" pitchFamily="34" charset="0"/>
                <a:cs typeface="Times New Roman" panose="02020603050405020304" pitchFamily="18" charset="0"/>
              </a:rPr>
              <a:t>verir</a:t>
            </a:r>
            <a:r>
              <a:rPr lang="en-US" kern="100" dirty="0">
                <a:latin typeface="Times New Roman" panose="02020603050405020304" pitchFamily="18" charset="0"/>
                <a:ea typeface="Calibri" panose="020F0502020204030204" pitchFamily="34" charset="0"/>
                <a:cs typeface="Times New Roman" panose="02020603050405020304" pitchFamily="18" charset="0"/>
              </a:rPr>
              <a:t>. </a:t>
            </a:r>
            <a:r>
              <a:rPr lang="en-US" kern="100" dirty="0" err="1">
                <a:latin typeface="Times New Roman" panose="02020603050405020304" pitchFamily="18" charset="0"/>
                <a:ea typeface="Calibri" panose="020F0502020204030204" pitchFamily="34" charset="0"/>
                <a:cs typeface="Times New Roman" panose="02020603050405020304" pitchFamily="18" charset="0"/>
              </a:rPr>
              <a:t>İsti</a:t>
            </a:r>
            <a:r>
              <a:rPr lang="en-US" kern="100" dirty="0">
                <a:latin typeface="Times New Roman" panose="02020603050405020304" pitchFamily="18" charset="0"/>
                <a:ea typeface="Calibri" panose="020F0502020204030204" pitchFamily="34" charset="0"/>
                <a:cs typeface="Times New Roman" panose="02020603050405020304" pitchFamily="18" charset="0"/>
              </a:rPr>
              <a:t> </a:t>
            </a:r>
            <a:r>
              <a:rPr lang="en-US" kern="100" dirty="0" err="1">
                <a:latin typeface="Times New Roman" panose="02020603050405020304" pitchFamily="18" charset="0"/>
                <a:ea typeface="Calibri" panose="020F0502020204030204" pitchFamily="34" charset="0"/>
                <a:cs typeface="Times New Roman" panose="02020603050405020304" pitchFamily="18" charset="0"/>
              </a:rPr>
              <a:t>qazlardan</a:t>
            </a:r>
            <a:r>
              <a:rPr lang="en-US" kern="100" dirty="0">
                <a:latin typeface="Times New Roman" panose="02020603050405020304" pitchFamily="18" charset="0"/>
                <a:ea typeface="Calibri" panose="020F0502020204030204" pitchFamily="34" charset="0"/>
                <a:cs typeface="Times New Roman" panose="02020603050405020304" pitchFamily="18" charset="0"/>
              </a:rPr>
              <a:t> </a:t>
            </a:r>
            <a:r>
              <a:rPr lang="en-US" kern="100" dirty="0" err="1">
                <a:latin typeface="Times New Roman" panose="02020603050405020304" pitchFamily="18" charset="0"/>
                <a:ea typeface="Calibri" panose="020F0502020204030204" pitchFamily="34" charset="0"/>
                <a:cs typeface="Times New Roman" panose="02020603050405020304" pitchFamily="18" charset="0"/>
              </a:rPr>
              <a:t>istilik</a:t>
            </a:r>
            <a:r>
              <a:rPr lang="en-US" kern="100" dirty="0">
                <a:latin typeface="Times New Roman" panose="02020603050405020304" pitchFamily="18" charset="0"/>
                <a:ea typeface="Calibri" panose="020F0502020204030204" pitchFamily="34" charset="0"/>
                <a:cs typeface="Times New Roman" panose="02020603050405020304" pitchFamily="18" charset="0"/>
              </a:rPr>
              <a:t> </a:t>
            </a:r>
            <a:r>
              <a:rPr lang="en-US" kern="100" dirty="0" err="1">
                <a:latin typeface="Times New Roman" panose="02020603050405020304" pitchFamily="18" charset="0"/>
                <a:ea typeface="Calibri" panose="020F0502020204030204" pitchFamily="34" charset="0"/>
                <a:cs typeface="Times New Roman" panose="02020603050405020304" pitchFamily="18" charset="0"/>
              </a:rPr>
              <a:t>soyuq</a:t>
            </a:r>
            <a:r>
              <a:rPr lang="en-US" kern="100" dirty="0">
                <a:latin typeface="Times New Roman" panose="02020603050405020304" pitchFamily="18" charset="0"/>
                <a:ea typeface="Calibri" panose="020F0502020204030204" pitchFamily="34" charset="0"/>
                <a:cs typeface="Times New Roman" panose="02020603050405020304" pitchFamily="18" charset="0"/>
              </a:rPr>
              <a:t> </a:t>
            </a:r>
            <a:r>
              <a:rPr lang="en-US" kern="100" dirty="0" err="1">
                <a:latin typeface="Times New Roman" panose="02020603050405020304" pitchFamily="18" charset="0"/>
                <a:ea typeface="Calibri" panose="020F0502020204030204" pitchFamily="34" charset="0"/>
                <a:cs typeface="Times New Roman" panose="02020603050405020304" pitchFamily="18" charset="0"/>
              </a:rPr>
              <a:t>maye</a:t>
            </a:r>
            <a:r>
              <a:rPr lang="en-US" kern="100" dirty="0">
                <a:latin typeface="Times New Roman" panose="02020603050405020304" pitchFamily="18" charset="0"/>
                <a:ea typeface="Calibri" panose="020F0502020204030204" pitchFamily="34" charset="0"/>
                <a:cs typeface="Times New Roman" panose="02020603050405020304" pitchFamily="18" charset="0"/>
              </a:rPr>
              <a:t> </a:t>
            </a:r>
            <a:r>
              <a:rPr lang="en-US" kern="100" dirty="0" err="1">
                <a:latin typeface="Times New Roman" panose="02020603050405020304" pitchFamily="18" charset="0"/>
                <a:ea typeface="Calibri" panose="020F0502020204030204" pitchFamily="34" charset="0"/>
                <a:cs typeface="Times New Roman" panose="02020603050405020304" pitchFamily="18" charset="0"/>
              </a:rPr>
              <a:t>tərəfindən</a:t>
            </a:r>
            <a:r>
              <a:rPr lang="en-US" kern="100" dirty="0">
                <a:latin typeface="Times New Roman" panose="02020603050405020304" pitchFamily="18" charset="0"/>
                <a:ea typeface="Calibri" panose="020F0502020204030204" pitchFamily="34" charset="0"/>
                <a:cs typeface="Times New Roman" panose="02020603050405020304" pitchFamily="18" charset="0"/>
              </a:rPr>
              <a:t> </a:t>
            </a:r>
            <a:r>
              <a:rPr lang="en-US" kern="100" dirty="0" err="1">
                <a:latin typeface="Times New Roman" panose="02020603050405020304" pitchFamily="18" charset="0"/>
                <a:ea typeface="Calibri" panose="020F0502020204030204" pitchFamily="34" charset="0"/>
                <a:cs typeface="Times New Roman" panose="02020603050405020304" pitchFamily="18" charset="0"/>
              </a:rPr>
              <a:t>udulur</a:t>
            </a:r>
            <a:r>
              <a:rPr lang="en-US" kern="100" dirty="0">
                <a:latin typeface="Times New Roman" panose="02020603050405020304" pitchFamily="18" charset="0"/>
                <a:ea typeface="Calibri" panose="020F0502020204030204" pitchFamily="34" charset="0"/>
                <a:cs typeface="Times New Roman" panose="02020603050405020304" pitchFamily="18" charset="0"/>
              </a:rPr>
              <a:t>. </a:t>
            </a:r>
            <a:r>
              <a:rPr lang="en-US" kern="100" dirty="0" err="1">
                <a:latin typeface="Times New Roman" panose="02020603050405020304" pitchFamily="18" charset="0"/>
                <a:ea typeface="Calibri" panose="020F0502020204030204" pitchFamily="34" charset="0"/>
                <a:cs typeface="Times New Roman" panose="02020603050405020304" pitchFamily="18" charset="0"/>
              </a:rPr>
              <a:t>İstilik</a:t>
            </a:r>
            <a:r>
              <a:rPr lang="en-US" kern="100" dirty="0">
                <a:latin typeface="Times New Roman" panose="02020603050405020304" pitchFamily="18" charset="0"/>
                <a:ea typeface="Calibri" panose="020F0502020204030204" pitchFamily="34" charset="0"/>
                <a:cs typeface="Times New Roman" panose="02020603050405020304" pitchFamily="18" charset="0"/>
              </a:rPr>
              <a:t> </a:t>
            </a:r>
            <a:r>
              <a:rPr lang="en-US" kern="100" dirty="0" err="1">
                <a:latin typeface="Times New Roman" panose="02020603050405020304" pitchFamily="18" charset="0"/>
                <a:ea typeface="Calibri" panose="020F0502020204030204" pitchFamily="34" charset="0"/>
                <a:cs typeface="Times New Roman" panose="02020603050405020304" pitchFamily="18" charset="0"/>
              </a:rPr>
              <a:t>mübadiləsi</a:t>
            </a:r>
            <a:r>
              <a:rPr lang="en-US" kern="100" dirty="0">
                <a:latin typeface="Times New Roman" panose="02020603050405020304" pitchFamily="18" charset="0"/>
                <a:ea typeface="Calibri" panose="020F0502020204030204" pitchFamily="34" charset="0"/>
                <a:cs typeface="Times New Roman" panose="02020603050405020304" pitchFamily="18" charset="0"/>
              </a:rPr>
              <a:t> </a:t>
            </a:r>
            <a:r>
              <a:rPr lang="en-US" kern="100" dirty="0" err="1">
                <a:latin typeface="Times New Roman" panose="02020603050405020304" pitchFamily="18" charset="0"/>
                <a:ea typeface="Calibri" panose="020F0502020204030204" pitchFamily="34" charset="0"/>
                <a:cs typeface="Times New Roman" panose="02020603050405020304" pitchFamily="18" charset="0"/>
              </a:rPr>
              <a:t>layihədə</a:t>
            </a:r>
            <a:r>
              <a:rPr lang="en-US" kern="100" dirty="0">
                <a:latin typeface="Times New Roman" panose="02020603050405020304" pitchFamily="18" charset="0"/>
                <a:ea typeface="Calibri" panose="020F0502020204030204" pitchFamily="34" charset="0"/>
                <a:cs typeface="Times New Roman" panose="02020603050405020304" pitchFamily="18" charset="0"/>
              </a:rPr>
              <a:t> </a:t>
            </a:r>
            <a:r>
              <a:rPr lang="en-US" kern="100" dirty="0" err="1">
                <a:latin typeface="Times New Roman" panose="02020603050405020304" pitchFamily="18" charset="0"/>
                <a:ea typeface="Calibri" panose="020F0502020204030204" pitchFamily="34" charset="0"/>
                <a:cs typeface="Times New Roman" panose="02020603050405020304" pitchFamily="18" charset="0"/>
              </a:rPr>
              <a:t>nəzərdə</a:t>
            </a:r>
            <a:r>
              <a:rPr lang="en-US" kern="100" dirty="0">
                <a:latin typeface="Times New Roman" panose="02020603050405020304" pitchFamily="18" charset="0"/>
                <a:ea typeface="Calibri" panose="020F0502020204030204" pitchFamily="34" charset="0"/>
                <a:cs typeface="Times New Roman" panose="02020603050405020304" pitchFamily="18" charset="0"/>
              </a:rPr>
              <a:t> </a:t>
            </a:r>
            <a:r>
              <a:rPr lang="en-US" kern="100" dirty="0" err="1">
                <a:latin typeface="Times New Roman" panose="02020603050405020304" pitchFamily="18" charset="0"/>
                <a:ea typeface="Calibri" panose="020F0502020204030204" pitchFamily="34" charset="0"/>
                <a:cs typeface="Times New Roman" panose="02020603050405020304" pitchFamily="18" charset="0"/>
              </a:rPr>
              <a:t>tutula</a:t>
            </a:r>
            <a:r>
              <a:rPr lang="en-US" kern="100" dirty="0">
                <a:latin typeface="Times New Roman" panose="02020603050405020304" pitchFamily="18" charset="0"/>
                <a:ea typeface="Calibri" panose="020F0502020204030204" pitchFamily="34" charset="0"/>
                <a:cs typeface="Times New Roman" panose="02020603050405020304" pitchFamily="18" charset="0"/>
              </a:rPr>
              <a:t> </a:t>
            </a:r>
            <a:r>
              <a:rPr lang="en-US" kern="100" dirty="0" err="1">
                <a:latin typeface="Times New Roman" panose="02020603050405020304" pitchFamily="18" charset="0"/>
                <a:ea typeface="Calibri" panose="020F0502020204030204" pitchFamily="34" charset="0"/>
                <a:cs typeface="Times New Roman" panose="02020603050405020304" pitchFamily="18" charset="0"/>
              </a:rPr>
              <a:t>bilər</a:t>
            </a:r>
            <a:r>
              <a:rPr lang="en-US" kern="100" dirty="0">
                <a:latin typeface="Times New Roman" panose="02020603050405020304" pitchFamily="18" charset="0"/>
                <a:ea typeface="Calibri" panose="020F0502020204030204" pitchFamily="34" charset="0"/>
                <a:cs typeface="Times New Roman" panose="02020603050405020304" pitchFamily="18" charset="0"/>
              </a:rPr>
              <a:t>, </a:t>
            </a:r>
            <a:r>
              <a:rPr lang="en-US" kern="100" dirty="0" err="1">
                <a:latin typeface="Times New Roman" panose="02020603050405020304" pitchFamily="18" charset="0"/>
                <a:ea typeface="Calibri" panose="020F0502020204030204" pitchFamily="34" charset="0"/>
                <a:cs typeface="Times New Roman" panose="02020603050405020304" pitchFamily="18" charset="0"/>
              </a:rPr>
              <a:t>lakin</a:t>
            </a:r>
            <a:r>
              <a:rPr lang="en-US" kern="100" dirty="0">
                <a:latin typeface="Times New Roman" panose="02020603050405020304" pitchFamily="18" charset="0"/>
                <a:ea typeface="Calibri" panose="020F0502020204030204" pitchFamily="34" charset="0"/>
                <a:cs typeface="Times New Roman" panose="02020603050405020304" pitchFamily="18" charset="0"/>
              </a:rPr>
              <a:t> o </a:t>
            </a:r>
            <a:r>
              <a:rPr lang="en-US" kern="100" dirty="0" err="1">
                <a:latin typeface="Times New Roman" panose="02020603050405020304" pitchFamily="18" charset="0"/>
                <a:ea typeface="Calibri" panose="020F0502020204030204" pitchFamily="34" charset="0"/>
                <a:cs typeface="Times New Roman" panose="02020603050405020304" pitchFamily="18" charset="0"/>
              </a:rPr>
              <a:t>baş</a:t>
            </a:r>
            <a:r>
              <a:rPr lang="en-US" kern="100" dirty="0">
                <a:latin typeface="Times New Roman" panose="02020603050405020304" pitchFamily="18" charset="0"/>
                <a:ea typeface="Calibri" panose="020F0502020204030204" pitchFamily="34" charset="0"/>
                <a:cs typeface="Times New Roman" panose="02020603050405020304" pitchFamily="18" charset="0"/>
              </a:rPr>
              <a:t> </a:t>
            </a:r>
            <a:r>
              <a:rPr lang="en-US" kern="100" dirty="0" err="1">
                <a:latin typeface="Times New Roman" panose="02020603050405020304" pitchFamily="18" charset="0"/>
                <a:ea typeface="Calibri" panose="020F0502020204030204" pitchFamily="34" charset="0"/>
                <a:cs typeface="Times New Roman" panose="02020603050405020304" pitchFamily="18" charset="0"/>
              </a:rPr>
              <a:t>verməyədə</a:t>
            </a:r>
            <a:r>
              <a:rPr lang="en-US" kern="100" dirty="0">
                <a:latin typeface="Times New Roman" panose="02020603050405020304" pitchFamily="18" charset="0"/>
                <a:ea typeface="Calibri" panose="020F0502020204030204" pitchFamily="34" charset="0"/>
                <a:cs typeface="Times New Roman" panose="02020603050405020304" pitchFamily="18" charset="0"/>
              </a:rPr>
              <a:t> </a:t>
            </a:r>
            <a:r>
              <a:rPr lang="en-US" kern="100" dirty="0" err="1">
                <a:latin typeface="Times New Roman" panose="02020603050405020304" pitchFamily="18" charset="0"/>
                <a:ea typeface="Calibri" panose="020F0502020204030204" pitchFamily="34" charset="0"/>
                <a:cs typeface="Times New Roman" panose="02020603050405020304" pitchFamily="18" charset="0"/>
              </a:rPr>
              <a:t>bilər</a:t>
            </a:r>
            <a:r>
              <a:rPr lang="en-US" kern="100" dirty="0">
                <a:latin typeface="Times New Roman" panose="02020603050405020304" pitchFamily="18" charset="0"/>
                <a:ea typeface="Calibri" panose="020F0502020204030204" pitchFamily="34" charset="0"/>
                <a:cs typeface="Times New Roman" panose="02020603050405020304" pitchFamily="18" charset="0"/>
              </a:rPr>
              <a:t>. </a:t>
            </a:r>
            <a:r>
              <a:rPr lang="en-US" kern="100" dirty="0" err="1">
                <a:latin typeface="Times New Roman" panose="02020603050405020304" pitchFamily="18" charset="0"/>
                <a:ea typeface="Calibri" panose="020F0502020204030204" pitchFamily="34" charset="0"/>
                <a:cs typeface="Times New Roman" panose="02020603050405020304" pitchFamily="18" charset="0"/>
              </a:rPr>
              <a:t>İstilik</a:t>
            </a:r>
            <a:r>
              <a:rPr lang="en-US" kern="100" dirty="0">
                <a:latin typeface="Times New Roman" panose="02020603050405020304" pitchFamily="18" charset="0"/>
                <a:ea typeface="Calibri" panose="020F0502020204030204" pitchFamily="34" charset="0"/>
                <a:cs typeface="Times New Roman" panose="02020603050405020304" pitchFamily="18" charset="0"/>
              </a:rPr>
              <a:t> </a:t>
            </a:r>
            <a:r>
              <a:rPr lang="en-US" kern="100" dirty="0" err="1">
                <a:latin typeface="Times New Roman" panose="02020603050405020304" pitchFamily="18" charset="0"/>
                <a:ea typeface="Calibri" panose="020F0502020204030204" pitchFamily="34" charset="0"/>
                <a:cs typeface="Times New Roman" panose="02020603050405020304" pitchFamily="18" charset="0"/>
              </a:rPr>
              <a:t>ötürmə</a:t>
            </a:r>
            <a:r>
              <a:rPr lang="en-US" kern="100" dirty="0">
                <a:latin typeface="Times New Roman" panose="02020603050405020304" pitchFamily="18" charset="0"/>
                <a:ea typeface="Calibri" panose="020F0502020204030204" pitchFamily="34" charset="0"/>
                <a:cs typeface="Times New Roman" panose="02020603050405020304" pitchFamily="18" charset="0"/>
              </a:rPr>
              <a:t> </a:t>
            </a:r>
            <a:r>
              <a:rPr lang="en-US" kern="100" dirty="0" err="1">
                <a:latin typeface="Times New Roman" panose="02020603050405020304" pitchFamily="18" charset="0"/>
                <a:ea typeface="Calibri" panose="020F0502020204030204" pitchFamily="34" charset="0"/>
                <a:cs typeface="Times New Roman" panose="02020603050405020304" pitchFamily="18" charset="0"/>
              </a:rPr>
              <a:t>tənliyi</a:t>
            </a:r>
            <a:r>
              <a:rPr lang="en-US" kern="100" dirty="0">
                <a:latin typeface="Times New Roman" panose="02020603050405020304" pitchFamily="18" charset="0"/>
                <a:ea typeface="Calibri" panose="020F0502020204030204" pitchFamily="34" charset="0"/>
                <a:cs typeface="Times New Roman" panose="02020603050405020304" pitchFamily="18" charset="0"/>
              </a:rPr>
              <a:t>:</a:t>
            </a:r>
            <a:endParaRPr lang="az-Latn-AZ" sz="1400" kern="100" dirty="0">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en-US" kern="100"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Q</a:t>
            </a:r>
            <a:r>
              <a:rPr lang="ru-RU" kern="100" baseline="-25000" dirty="0">
                <a:solidFill>
                  <a:srgbClr val="FF0000"/>
                </a:solidFill>
                <a:latin typeface="Cambria Math" panose="02040503050406030204" pitchFamily="18" charset="0"/>
                <a:ea typeface="Calibri" panose="020F0502020204030204" pitchFamily="34" charset="0"/>
                <a:cs typeface="Cambria Math" panose="02040503050406030204" pitchFamily="18" charset="0"/>
              </a:rPr>
              <a:t>т</a:t>
            </a:r>
            <a:r>
              <a:rPr lang="en-US" kern="100"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 = K</a:t>
            </a:r>
            <a:r>
              <a:rPr lang="ru-RU" kern="100" baseline="-25000"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т</a:t>
            </a:r>
            <a:r>
              <a:rPr lang="ru-RU" kern="100"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 </a:t>
            </a:r>
            <a:r>
              <a:rPr lang="en-US" kern="100"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S</a:t>
            </a:r>
            <a:r>
              <a:rPr lang="en-US" kern="100" baseline="-25000"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f</a:t>
            </a:r>
            <a:r>
              <a:rPr lang="en-US" kern="100"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 θ</a:t>
            </a:r>
            <a:endParaRPr lang="az-Latn-AZ" sz="1400" kern="100" dirty="0">
              <a:solidFill>
                <a:srgbClr val="FF0000"/>
              </a:solidFill>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0"/>
              </a:spcAft>
            </a:pPr>
            <a:r>
              <a:rPr lang="en-US" kern="100" dirty="0" err="1">
                <a:latin typeface="Times New Roman" panose="02020603050405020304" pitchFamily="18" charset="0"/>
                <a:ea typeface="Calibri" panose="020F0502020204030204" pitchFamily="34" charset="0"/>
                <a:cs typeface="Times New Roman" panose="02020603050405020304" pitchFamily="18" charset="0"/>
              </a:rPr>
              <a:t>Burada</a:t>
            </a:r>
            <a:endParaRPr lang="az-Latn-AZ" sz="1400" kern="1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0"/>
              </a:spcAft>
            </a:pPr>
            <a:r>
              <a:rPr lang="en-US" kern="100" dirty="0">
                <a:latin typeface="Times New Roman" panose="02020603050405020304" pitchFamily="18" charset="0"/>
                <a:ea typeface="Calibri" panose="020F0502020204030204" pitchFamily="34" charset="0"/>
                <a:cs typeface="Times New Roman" panose="02020603050405020304" pitchFamily="18" charset="0"/>
              </a:rPr>
              <a:t>Q</a:t>
            </a:r>
            <a:r>
              <a:rPr lang="ru-RU" kern="100" baseline="-25000" dirty="0">
                <a:latin typeface="Cambria Math" panose="02040503050406030204" pitchFamily="18" charset="0"/>
                <a:ea typeface="Calibri" panose="020F0502020204030204" pitchFamily="34" charset="0"/>
                <a:cs typeface="Cambria Math" panose="02040503050406030204" pitchFamily="18" charset="0"/>
              </a:rPr>
              <a:t>т</a:t>
            </a:r>
            <a:r>
              <a:rPr lang="ru-RU" kern="100" dirty="0">
                <a:latin typeface="Times New Roman" panose="02020603050405020304" pitchFamily="18" charset="0"/>
                <a:ea typeface="Calibri" panose="020F0502020204030204" pitchFamily="34" charset="0"/>
                <a:cs typeface="Times New Roman" panose="02020603050405020304" pitchFamily="18" charset="0"/>
              </a:rPr>
              <a:t> </a:t>
            </a:r>
            <a:r>
              <a:rPr lang="en-US" kern="100" dirty="0">
                <a:latin typeface="Times New Roman" panose="02020603050405020304" pitchFamily="18" charset="0"/>
                <a:ea typeface="Calibri" panose="020F0502020204030204" pitchFamily="34" charset="0"/>
                <a:cs typeface="Times New Roman" panose="02020603050405020304" pitchFamily="18" charset="0"/>
              </a:rPr>
              <a:t>- </a:t>
            </a:r>
            <a:r>
              <a:rPr lang="en-US" kern="100" dirty="0" err="1">
                <a:latin typeface="Times New Roman" panose="02020603050405020304" pitchFamily="18" charset="0"/>
                <a:ea typeface="Calibri" panose="020F0502020204030204" pitchFamily="34" charset="0"/>
                <a:cs typeface="Times New Roman" panose="02020603050405020304" pitchFamily="18" charset="0"/>
              </a:rPr>
              <a:t>ötürülən</a:t>
            </a:r>
            <a:r>
              <a:rPr lang="en-US" kern="100" dirty="0">
                <a:latin typeface="Times New Roman" panose="02020603050405020304" pitchFamily="18" charset="0"/>
                <a:ea typeface="Calibri" panose="020F0502020204030204" pitchFamily="34" charset="0"/>
                <a:cs typeface="Times New Roman" panose="02020603050405020304" pitchFamily="18" charset="0"/>
              </a:rPr>
              <a:t> </a:t>
            </a:r>
            <a:r>
              <a:rPr lang="en-US" kern="100" dirty="0" err="1">
                <a:latin typeface="Times New Roman" panose="02020603050405020304" pitchFamily="18" charset="0"/>
                <a:ea typeface="Calibri" panose="020F0502020204030204" pitchFamily="34" charset="0"/>
                <a:cs typeface="Times New Roman" panose="02020603050405020304" pitchFamily="18" charset="0"/>
              </a:rPr>
              <a:t>istiliyin</a:t>
            </a:r>
            <a:r>
              <a:rPr lang="en-US" kern="100" dirty="0">
                <a:latin typeface="Times New Roman" panose="02020603050405020304" pitchFamily="18" charset="0"/>
                <a:ea typeface="Calibri" panose="020F0502020204030204" pitchFamily="34" charset="0"/>
                <a:cs typeface="Times New Roman" panose="02020603050405020304" pitchFamily="18" charset="0"/>
              </a:rPr>
              <a:t> </a:t>
            </a:r>
            <a:r>
              <a:rPr lang="en-US" kern="100" dirty="0" err="1">
                <a:latin typeface="Times New Roman" panose="02020603050405020304" pitchFamily="18" charset="0"/>
                <a:ea typeface="Calibri" panose="020F0502020204030204" pitchFamily="34" charset="0"/>
                <a:cs typeface="Times New Roman" panose="02020603050405020304" pitchFamily="18" charset="0"/>
              </a:rPr>
              <a:t>miqdarı</a:t>
            </a:r>
            <a:r>
              <a:rPr lang="en-US" kern="100" dirty="0">
                <a:latin typeface="Times New Roman" panose="02020603050405020304" pitchFamily="18" charset="0"/>
                <a:ea typeface="Calibri" panose="020F0502020204030204" pitchFamily="34" charset="0"/>
                <a:cs typeface="Times New Roman" panose="02020603050405020304" pitchFamily="18" charset="0"/>
              </a:rPr>
              <a:t>; </a:t>
            </a:r>
            <a:r>
              <a:rPr lang="en-US" kern="100" dirty="0" err="1">
                <a:latin typeface="Times New Roman" panose="02020603050405020304" pitchFamily="18" charset="0"/>
                <a:ea typeface="Calibri" panose="020F0502020204030204" pitchFamily="34" charset="0"/>
                <a:cs typeface="Times New Roman" panose="02020603050405020304" pitchFamily="18" charset="0"/>
              </a:rPr>
              <a:t>Kkal</a:t>
            </a:r>
            <a:endParaRPr lang="az-Latn-AZ" sz="1400" kern="1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0"/>
              </a:spcAft>
            </a:pPr>
            <a:r>
              <a:rPr lang="en-US" kern="100" dirty="0">
                <a:latin typeface="Times New Roman" panose="02020603050405020304" pitchFamily="18" charset="0"/>
                <a:ea typeface="Calibri" panose="020F0502020204030204" pitchFamily="34" charset="0"/>
                <a:cs typeface="Times New Roman" panose="02020603050405020304" pitchFamily="18" charset="0"/>
              </a:rPr>
              <a:t>K</a:t>
            </a:r>
            <a:r>
              <a:rPr lang="ru-RU" kern="100" baseline="-25000" dirty="0">
                <a:latin typeface="Times New Roman" panose="02020603050405020304" pitchFamily="18" charset="0"/>
                <a:ea typeface="Calibri" panose="020F0502020204030204" pitchFamily="34" charset="0"/>
                <a:cs typeface="Times New Roman" panose="02020603050405020304" pitchFamily="18" charset="0"/>
              </a:rPr>
              <a:t>т </a:t>
            </a:r>
            <a:r>
              <a:rPr lang="az-Latn-AZ" kern="100" dirty="0">
                <a:latin typeface="Times New Roman" panose="02020603050405020304" pitchFamily="18" charset="0"/>
                <a:ea typeface="Calibri" panose="020F0502020204030204" pitchFamily="34" charset="0"/>
                <a:cs typeface="Times New Roman" panose="02020603050405020304" pitchFamily="18" charset="0"/>
              </a:rPr>
              <a:t> - </a:t>
            </a:r>
            <a:r>
              <a:rPr lang="en-US" kern="100" dirty="0" err="1">
                <a:latin typeface="Times New Roman" panose="02020603050405020304" pitchFamily="18" charset="0"/>
                <a:ea typeface="Calibri" panose="020F0502020204030204" pitchFamily="34" charset="0"/>
                <a:cs typeface="Times New Roman" panose="02020603050405020304" pitchFamily="18" charset="0"/>
              </a:rPr>
              <a:t>istilik</a:t>
            </a:r>
            <a:r>
              <a:rPr lang="en-US" kern="100" dirty="0">
                <a:latin typeface="Times New Roman" panose="02020603050405020304" pitchFamily="18" charset="0"/>
                <a:ea typeface="Calibri" panose="020F0502020204030204" pitchFamily="34" charset="0"/>
                <a:cs typeface="Times New Roman" panose="02020603050405020304" pitchFamily="18" charset="0"/>
              </a:rPr>
              <a:t> </a:t>
            </a:r>
            <a:r>
              <a:rPr lang="en-US" kern="100" dirty="0" err="1">
                <a:latin typeface="Times New Roman" panose="02020603050405020304" pitchFamily="18" charset="0"/>
                <a:ea typeface="Calibri" panose="020F0502020204030204" pitchFamily="34" charset="0"/>
                <a:cs typeface="Times New Roman" panose="02020603050405020304" pitchFamily="18" charset="0"/>
              </a:rPr>
              <a:t>ötürmə</a:t>
            </a:r>
            <a:r>
              <a:rPr lang="en-US" kern="100" dirty="0">
                <a:latin typeface="Times New Roman" panose="02020603050405020304" pitchFamily="18" charset="0"/>
                <a:ea typeface="Calibri" panose="020F0502020204030204" pitchFamily="34" charset="0"/>
                <a:cs typeface="Times New Roman" panose="02020603050405020304" pitchFamily="18" charset="0"/>
              </a:rPr>
              <a:t> </a:t>
            </a:r>
            <a:r>
              <a:rPr lang="en-US" kern="100" dirty="0" err="1">
                <a:latin typeface="Times New Roman" panose="02020603050405020304" pitchFamily="18" charset="0"/>
                <a:ea typeface="Calibri" panose="020F0502020204030204" pitchFamily="34" charset="0"/>
                <a:cs typeface="Times New Roman" panose="02020603050405020304" pitchFamily="18" charset="0"/>
              </a:rPr>
              <a:t>əmsalı</a:t>
            </a:r>
            <a:r>
              <a:rPr lang="en-US" kern="100" dirty="0">
                <a:latin typeface="Times New Roman" panose="02020603050405020304" pitchFamily="18" charset="0"/>
                <a:ea typeface="Calibri" panose="020F0502020204030204" pitchFamily="34" charset="0"/>
                <a:cs typeface="Times New Roman" panose="02020603050405020304" pitchFamily="18" charset="0"/>
              </a:rPr>
              <a:t>, </a:t>
            </a:r>
            <a:r>
              <a:rPr lang="en-US" kern="100" dirty="0" err="1">
                <a:latin typeface="Times New Roman" panose="02020603050405020304" pitchFamily="18" charset="0"/>
                <a:ea typeface="Calibri" panose="020F0502020204030204" pitchFamily="34" charset="0"/>
                <a:cs typeface="Times New Roman" panose="02020603050405020304" pitchFamily="18" charset="0"/>
              </a:rPr>
              <a:t>tempratur</a:t>
            </a:r>
            <a:r>
              <a:rPr lang="en-US" kern="100" dirty="0">
                <a:latin typeface="Times New Roman" panose="02020603050405020304" pitchFamily="18" charset="0"/>
                <a:ea typeface="Calibri" panose="020F0502020204030204" pitchFamily="34" charset="0"/>
                <a:cs typeface="Times New Roman" panose="02020603050405020304" pitchFamily="18" charset="0"/>
              </a:rPr>
              <a:t> </a:t>
            </a:r>
            <a:r>
              <a:rPr lang="en-US" kern="100" dirty="0" err="1">
                <a:latin typeface="Times New Roman" panose="02020603050405020304" pitchFamily="18" charset="0"/>
                <a:ea typeface="Calibri" panose="020F0502020204030204" pitchFamily="34" charset="0"/>
                <a:cs typeface="Times New Roman" panose="02020603050405020304" pitchFamily="18" charset="0"/>
              </a:rPr>
              <a:t>basqısı</a:t>
            </a:r>
            <a:r>
              <a:rPr lang="en-US" kern="100" dirty="0">
                <a:latin typeface="Times New Roman" panose="02020603050405020304" pitchFamily="18" charset="0"/>
                <a:ea typeface="Calibri" panose="020F0502020204030204" pitchFamily="34" charset="0"/>
                <a:cs typeface="Times New Roman" panose="02020603050405020304" pitchFamily="18" charset="0"/>
              </a:rPr>
              <a:t> 1°C-də </a:t>
            </a:r>
            <a:r>
              <a:rPr lang="en-US" kern="100" dirty="0" err="1">
                <a:latin typeface="Times New Roman" panose="02020603050405020304" pitchFamily="18" charset="0"/>
                <a:ea typeface="Calibri" panose="020F0502020204030204" pitchFamily="34" charset="0"/>
                <a:cs typeface="Times New Roman" panose="02020603050405020304" pitchFamily="18" charset="0"/>
              </a:rPr>
              <a:t>vahid</a:t>
            </a:r>
            <a:r>
              <a:rPr lang="en-US" kern="100" dirty="0">
                <a:latin typeface="Times New Roman" panose="02020603050405020304" pitchFamily="18" charset="0"/>
                <a:ea typeface="Calibri" panose="020F0502020204030204" pitchFamily="34" charset="0"/>
                <a:cs typeface="Times New Roman" panose="02020603050405020304" pitchFamily="18" charset="0"/>
              </a:rPr>
              <a:t> </a:t>
            </a:r>
            <a:r>
              <a:rPr lang="en-US" kern="100" dirty="0" err="1">
                <a:latin typeface="Times New Roman" panose="02020603050405020304" pitchFamily="18" charset="0"/>
                <a:ea typeface="Calibri" panose="020F0502020204030204" pitchFamily="34" charset="0"/>
                <a:cs typeface="Times New Roman" panose="02020603050405020304" pitchFamily="18" charset="0"/>
              </a:rPr>
              <a:t>zamanda</a:t>
            </a:r>
            <a:r>
              <a:rPr lang="en-US" kern="100" dirty="0">
                <a:latin typeface="Times New Roman" panose="02020603050405020304" pitchFamily="18" charset="0"/>
                <a:ea typeface="Calibri" panose="020F0502020204030204" pitchFamily="34" charset="0"/>
                <a:cs typeface="Times New Roman" panose="02020603050405020304" pitchFamily="18" charset="0"/>
              </a:rPr>
              <a:t> </a:t>
            </a:r>
            <a:r>
              <a:rPr lang="en-US" kern="100" dirty="0" err="1">
                <a:latin typeface="Times New Roman" panose="02020603050405020304" pitchFamily="18" charset="0"/>
                <a:ea typeface="Calibri" panose="020F0502020204030204" pitchFamily="34" charset="0"/>
                <a:cs typeface="Times New Roman" panose="02020603050405020304" pitchFamily="18" charset="0"/>
              </a:rPr>
              <a:t>vahid</a:t>
            </a:r>
            <a:r>
              <a:rPr lang="en-US" kern="100" dirty="0">
                <a:latin typeface="Times New Roman" panose="02020603050405020304" pitchFamily="18" charset="0"/>
                <a:ea typeface="Calibri" panose="020F0502020204030204" pitchFamily="34" charset="0"/>
                <a:cs typeface="Times New Roman" panose="02020603050405020304" pitchFamily="18" charset="0"/>
              </a:rPr>
              <a:t> </a:t>
            </a:r>
            <a:r>
              <a:rPr lang="en-US" kern="100" dirty="0" err="1">
                <a:latin typeface="Times New Roman" panose="02020603050405020304" pitchFamily="18" charset="0"/>
                <a:ea typeface="Calibri" panose="020F0502020204030204" pitchFamily="34" charset="0"/>
                <a:cs typeface="Times New Roman" panose="02020603050405020304" pitchFamily="18" charset="0"/>
              </a:rPr>
              <a:t>kontakt</a:t>
            </a:r>
            <a:r>
              <a:rPr lang="en-US" kern="100" dirty="0">
                <a:latin typeface="Times New Roman" panose="02020603050405020304" pitchFamily="18" charset="0"/>
                <a:ea typeface="Calibri" panose="020F0502020204030204" pitchFamily="34" charset="0"/>
                <a:cs typeface="Times New Roman" panose="02020603050405020304" pitchFamily="18" charset="0"/>
              </a:rPr>
              <a:t> </a:t>
            </a:r>
            <a:r>
              <a:rPr lang="en-US" kern="100" dirty="0" err="1">
                <a:latin typeface="Times New Roman" panose="02020603050405020304" pitchFamily="18" charset="0"/>
                <a:ea typeface="Calibri" panose="020F0502020204030204" pitchFamily="34" charset="0"/>
                <a:cs typeface="Times New Roman" panose="02020603050405020304" pitchFamily="18" charset="0"/>
              </a:rPr>
              <a:t>fazası</a:t>
            </a:r>
            <a:r>
              <a:rPr lang="en-US" kern="100" dirty="0">
                <a:latin typeface="Times New Roman" panose="02020603050405020304" pitchFamily="18" charset="0"/>
                <a:ea typeface="Calibri" panose="020F0502020204030204" pitchFamily="34" charset="0"/>
                <a:cs typeface="Times New Roman" panose="02020603050405020304" pitchFamily="18" charset="0"/>
              </a:rPr>
              <a:t> </a:t>
            </a:r>
            <a:r>
              <a:rPr lang="en-US" kern="100" dirty="0" err="1">
                <a:latin typeface="Times New Roman" panose="02020603050405020304" pitchFamily="18" charset="0"/>
                <a:ea typeface="Calibri" panose="020F0502020204030204" pitchFamily="34" charset="0"/>
                <a:cs typeface="Times New Roman" panose="02020603050405020304" pitchFamily="18" charset="0"/>
              </a:rPr>
              <a:t>sahəsinə</a:t>
            </a:r>
            <a:r>
              <a:rPr lang="en-US" kern="100" dirty="0">
                <a:latin typeface="Times New Roman" panose="02020603050405020304" pitchFamily="18" charset="0"/>
                <a:ea typeface="Calibri" panose="020F0502020204030204" pitchFamily="34" charset="0"/>
                <a:cs typeface="Times New Roman" panose="02020603050405020304" pitchFamily="18" charset="0"/>
              </a:rPr>
              <a:t> </a:t>
            </a:r>
            <a:r>
              <a:rPr lang="en-US" kern="100" dirty="0" err="1">
                <a:latin typeface="Times New Roman" panose="02020603050405020304" pitchFamily="18" charset="0"/>
                <a:ea typeface="Calibri" panose="020F0502020204030204" pitchFamily="34" charset="0"/>
                <a:cs typeface="Times New Roman" panose="02020603050405020304" pitchFamily="18" charset="0"/>
              </a:rPr>
              <a:t>ötürülən</a:t>
            </a:r>
            <a:r>
              <a:rPr lang="en-US" kern="100" dirty="0">
                <a:latin typeface="Times New Roman" panose="02020603050405020304" pitchFamily="18" charset="0"/>
                <a:ea typeface="Calibri" panose="020F0502020204030204" pitchFamily="34" charset="0"/>
                <a:cs typeface="Times New Roman" panose="02020603050405020304" pitchFamily="18" charset="0"/>
              </a:rPr>
              <a:t> </a:t>
            </a:r>
            <a:r>
              <a:rPr lang="en-US" kern="100" dirty="0" err="1">
                <a:latin typeface="Times New Roman" panose="02020603050405020304" pitchFamily="18" charset="0"/>
                <a:ea typeface="Calibri" panose="020F0502020204030204" pitchFamily="34" charset="0"/>
                <a:cs typeface="Times New Roman" panose="02020603050405020304" pitchFamily="18" charset="0"/>
              </a:rPr>
              <a:t>istilik</a:t>
            </a:r>
            <a:r>
              <a:rPr lang="en-US" kern="100" dirty="0">
                <a:latin typeface="Times New Roman" panose="02020603050405020304" pitchFamily="18" charset="0"/>
                <a:ea typeface="Calibri" panose="020F0502020204030204" pitchFamily="34" charset="0"/>
                <a:cs typeface="Times New Roman" panose="02020603050405020304" pitchFamily="18" charset="0"/>
              </a:rPr>
              <a:t>;</a:t>
            </a:r>
            <a:r>
              <a:rPr lang="en-US" sz="2400" kern="100" baseline="-25000" dirty="0">
                <a:latin typeface="Times New Roman" panose="02020603050405020304" pitchFamily="18" charset="0"/>
                <a:ea typeface="Calibri" panose="020F0502020204030204" pitchFamily="34" charset="0"/>
                <a:cs typeface="Times New Roman" panose="02020603050405020304" pitchFamily="18" charset="0"/>
              </a:rPr>
              <a:t> </a:t>
            </a:r>
            <a:endParaRPr lang="az-Latn-AZ" sz="1400" kern="1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0"/>
              </a:spcAft>
            </a:pPr>
            <a:r>
              <a:rPr lang="az-Latn-AZ" kern="100" dirty="0">
                <a:latin typeface="Times New Roman" panose="02020603050405020304" pitchFamily="18" charset="0"/>
                <a:ea typeface="Calibri" panose="020F0502020204030204" pitchFamily="34" charset="0"/>
                <a:cs typeface="Times New Roman" panose="02020603050405020304" pitchFamily="18" charset="0"/>
              </a:rPr>
              <a:t>S</a:t>
            </a:r>
            <a:r>
              <a:rPr lang="az-Latn-AZ" kern="100" baseline="-25000" dirty="0">
                <a:latin typeface="Times New Roman" panose="02020603050405020304" pitchFamily="18" charset="0"/>
                <a:ea typeface="Calibri" panose="020F0502020204030204" pitchFamily="34" charset="0"/>
                <a:cs typeface="Times New Roman" panose="02020603050405020304" pitchFamily="18" charset="0"/>
              </a:rPr>
              <a:t>f  </a:t>
            </a:r>
            <a:r>
              <a:rPr lang="az-Latn-AZ" kern="100" dirty="0">
                <a:latin typeface="Times New Roman" panose="02020603050405020304" pitchFamily="18" charset="0"/>
                <a:ea typeface="Calibri" panose="020F0502020204030204" pitchFamily="34" charset="0"/>
                <a:cs typeface="Times New Roman" panose="02020603050405020304" pitchFamily="18" charset="0"/>
              </a:rPr>
              <a:t>- istilik ötrücü sahə (kontakt fazası), m²;</a:t>
            </a:r>
            <a:endParaRPr lang="az-Latn-AZ" sz="1400" kern="1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0"/>
              </a:spcAft>
            </a:pPr>
            <a:r>
              <a:rPr lang="en-US" kern="100" dirty="0">
                <a:latin typeface="Times New Roman" panose="02020603050405020304" pitchFamily="18" charset="0"/>
                <a:ea typeface="Calibri" panose="020F0502020204030204" pitchFamily="34" charset="0"/>
                <a:cs typeface="Times New Roman" panose="02020603050405020304" pitchFamily="18" charset="0"/>
              </a:rPr>
              <a:t>θ - </a:t>
            </a:r>
            <a:r>
              <a:rPr lang="en-US" kern="100" dirty="0" err="1">
                <a:latin typeface="Times New Roman" panose="02020603050405020304" pitchFamily="18" charset="0"/>
                <a:ea typeface="Calibri" panose="020F0502020204030204" pitchFamily="34" charset="0"/>
                <a:cs typeface="Times New Roman" panose="02020603050405020304" pitchFamily="18" charset="0"/>
              </a:rPr>
              <a:t>temperatur</a:t>
            </a:r>
            <a:r>
              <a:rPr lang="en-US" kern="100" dirty="0">
                <a:latin typeface="Times New Roman" panose="02020603050405020304" pitchFamily="18" charset="0"/>
                <a:ea typeface="Calibri" panose="020F0502020204030204" pitchFamily="34" charset="0"/>
                <a:cs typeface="Times New Roman" panose="02020603050405020304" pitchFamily="18" charset="0"/>
              </a:rPr>
              <a:t> </a:t>
            </a:r>
            <a:r>
              <a:rPr lang="en-US" kern="100" dirty="0" err="1">
                <a:latin typeface="Times New Roman" panose="02020603050405020304" pitchFamily="18" charset="0"/>
                <a:ea typeface="Calibri" panose="020F0502020204030204" pitchFamily="34" charset="0"/>
                <a:cs typeface="Times New Roman" panose="02020603050405020304" pitchFamily="18" charset="0"/>
              </a:rPr>
              <a:t>basqısı</a:t>
            </a:r>
            <a:r>
              <a:rPr lang="en-US" kern="100" dirty="0">
                <a:latin typeface="Times New Roman" panose="02020603050405020304" pitchFamily="18" charset="0"/>
                <a:ea typeface="Calibri" panose="020F0502020204030204" pitchFamily="34" charset="0"/>
                <a:cs typeface="Times New Roman" panose="02020603050405020304" pitchFamily="18" charset="0"/>
              </a:rPr>
              <a:t> (</a:t>
            </a:r>
            <a:r>
              <a:rPr lang="en-US" kern="100" dirty="0" err="1">
                <a:latin typeface="Times New Roman" panose="02020603050405020304" pitchFamily="18" charset="0"/>
                <a:ea typeface="Calibri" panose="020F0502020204030204" pitchFamily="34" charset="0"/>
                <a:cs typeface="Times New Roman" panose="02020603050405020304" pitchFamily="18" charset="0"/>
              </a:rPr>
              <a:t>qaz</a:t>
            </a:r>
            <a:r>
              <a:rPr lang="en-US" kern="100" dirty="0">
                <a:latin typeface="Times New Roman" panose="02020603050405020304" pitchFamily="18" charset="0"/>
                <a:ea typeface="Calibri" panose="020F0502020204030204" pitchFamily="34" charset="0"/>
                <a:cs typeface="Times New Roman" panose="02020603050405020304" pitchFamily="18" charset="0"/>
              </a:rPr>
              <a:t> </a:t>
            </a:r>
            <a:r>
              <a:rPr lang="en-US" kern="100" dirty="0" err="1">
                <a:latin typeface="Times New Roman" panose="02020603050405020304" pitchFamily="18" charset="0"/>
                <a:ea typeface="Calibri" panose="020F0502020204030204" pitchFamily="34" charset="0"/>
                <a:cs typeface="Times New Roman" panose="02020603050405020304" pitchFamily="18" charset="0"/>
              </a:rPr>
              <a:t>və</a:t>
            </a:r>
            <a:r>
              <a:rPr lang="en-US" kern="100" dirty="0">
                <a:latin typeface="Times New Roman" panose="02020603050405020304" pitchFamily="18" charset="0"/>
                <a:ea typeface="Calibri" panose="020F0502020204030204" pitchFamily="34" charset="0"/>
                <a:cs typeface="Times New Roman" panose="02020603050405020304" pitchFamily="18" charset="0"/>
              </a:rPr>
              <a:t> </a:t>
            </a:r>
            <a:r>
              <a:rPr lang="en-US" kern="100" dirty="0" err="1">
                <a:latin typeface="Times New Roman" panose="02020603050405020304" pitchFamily="18" charset="0"/>
                <a:ea typeface="Calibri" panose="020F0502020204030204" pitchFamily="34" charset="0"/>
                <a:cs typeface="Times New Roman" panose="02020603050405020304" pitchFamily="18" charset="0"/>
              </a:rPr>
              <a:t>mayenin</a:t>
            </a:r>
            <a:r>
              <a:rPr lang="en-US" kern="100" dirty="0">
                <a:latin typeface="Times New Roman" panose="02020603050405020304" pitchFamily="18" charset="0"/>
                <a:ea typeface="Calibri" panose="020F0502020204030204" pitchFamily="34" charset="0"/>
                <a:cs typeface="Times New Roman" panose="02020603050405020304" pitchFamily="18" charset="0"/>
              </a:rPr>
              <a:t> </a:t>
            </a:r>
            <a:r>
              <a:rPr lang="en-US" kern="100" dirty="0" err="1">
                <a:latin typeface="Times New Roman" panose="02020603050405020304" pitchFamily="18" charset="0"/>
                <a:ea typeface="Calibri" panose="020F0502020204030204" pitchFamily="34" charset="0"/>
                <a:cs typeface="Times New Roman" panose="02020603050405020304" pitchFamily="18" charset="0"/>
              </a:rPr>
              <a:t>orta</a:t>
            </a:r>
            <a:r>
              <a:rPr lang="en-US" kern="100" dirty="0">
                <a:latin typeface="Times New Roman" panose="02020603050405020304" pitchFamily="18" charset="0"/>
                <a:ea typeface="Calibri" panose="020F0502020204030204" pitchFamily="34" charset="0"/>
                <a:cs typeface="Times New Roman" panose="02020603050405020304" pitchFamily="18" charset="0"/>
              </a:rPr>
              <a:t> </a:t>
            </a:r>
            <a:r>
              <a:rPr lang="en-US" kern="100" dirty="0" err="1">
                <a:latin typeface="Times New Roman" panose="02020603050405020304" pitchFamily="18" charset="0"/>
                <a:ea typeface="Calibri" panose="020F0502020204030204" pitchFamily="34" charset="0"/>
                <a:cs typeface="Times New Roman" panose="02020603050405020304" pitchFamily="18" charset="0"/>
              </a:rPr>
              <a:t>temperatur</a:t>
            </a:r>
            <a:r>
              <a:rPr lang="en-US" kern="100" dirty="0">
                <a:latin typeface="Times New Roman" panose="02020603050405020304" pitchFamily="18" charset="0"/>
                <a:ea typeface="Calibri" panose="020F0502020204030204" pitchFamily="34" charset="0"/>
                <a:cs typeface="Times New Roman" panose="02020603050405020304" pitchFamily="18" charset="0"/>
              </a:rPr>
              <a:t> </a:t>
            </a:r>
            <a:r>
              <a:rPr lang="en-US" kern="100" dirty="0" err="1">
                <a:latin typeface="Times New Roman" panose="02020603050405020304" pitchFamily="18" charset="0"/>
                <a:ea typeface="Calibri" panose="020F0502020204030204" pitchFamily="34" charset="0"/>
                <a:cs typeface="Times New Roman" panose="02020603050405020304" pitchFamily="18" charset="0"/>
              </a:rPr>
              <a:t>fərqi</a:t>
            </a:r>
            <a:r>
              <a:rPr lang="en-US" kern="100" dirty="0">
                <a:latin typeface="Times New Roman" panose="02020603050405020304" pitchFamily="18" charset="0"/>
                <a:ea typeface="Calibri" panose="020F0502020204030204" pitchFamily="34" charset="0"/>
                <a:cs typeface="Times New Roman" panose="02020603050405020304" pitchFamily="18" charset="0"/>
              </a:rPr>
              <a:t>) °C.</a:t>
            </a:r>
            <a:endParaRPr lang="az-Latn-AZ" sz="1400" kern="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a:extLst>
              <a:ext uri="{FF2B5EF4-FFF2-40B4-BE49-F238E27FC236}">
                <a16:creationId xmlns:a16="http://schemas.microsoft.com/office/drawing/2014/main" id="{3E4BC243-BE6C-48FD-A765-7D561BB68DE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55916" y="581849"/>
            <a:ext cx="3061580" cy="5694301"/>
          </a:xfrm>
          <a:prstGeom prst="rect">
            <a:avLst/>
          </a:prstGeom>
        </p:spPr>
      </p:pic>
    </p:spTree>
    <p:extLst>
      <p:ext uri="{BB962C8B-B14F-4D97-AF65-F5344CB8AC3E}">
        <p14:creationId xmlns:p14="http://schemas.microsoft.com/office/powerpoint/2010/main" val="31247431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Rectangle 1">
                <a:extLst>
                  <a:ext uri="{FF2B5EF4-FFF2-40B4-BE49-F238E27FC236}">
                    <a16:creationId xmlns:a16="http://schemas.microsoft.com/office/drawing/2014/main" id="{AEEDEAEC-19F6-4DB0-860D-EDFC303DEA62}"/>
                  </a:ext>
                </a:extLst>
              </p:cNvPr>
              <p:cNvSpPr/>
              <p:nvPr/>
            </p:nvSpPr>
            <p:spPr>
              <a:xfrm>
                <a:off x="622852" y="640309"/>
                <a:ext cx="10986052" cy="6435673"/>
              </a:xfrm>
              <a:prstGeom prst="rect">
                <a:avLst/>
              </a:prstGeom>
            </p:spPr>
            <p:txBody>
              <a:bodyPr wrap="square">
                <a:spAutoFit/>
              </a:bodyPr>
              <a:lstStyle/>
              <a:p>
                <a:pPr algn="just">
                  <a:lnSpc>
                    <a:spcPct val="150000"/>
                  </a:lnSpc>
                  <a:spcAft>
                    <a:spcPts val="0"/>
                  </a:spcAft>
                </a:pPr>
                <a:r>
                  <a:rPr lang="az-Latn-AZ" kern="100" dirty="0">
                    <a:latin typeface="Times New Roman" panose="02020603050405020304" pitchFamily="18" charset="0"/>
                    <a:ea typeface="Calibri" panose="020F0502020204030204" pitchFamily="34" charset="0"/>
                    <a:cs typeface="Times New Roman" panose="02020603050405020304" pitchFamily="18" charset="0"/>
                  </a:rPr>
                  <a:t>Toz-qaz təmizləyici aparatlar kimi istifadə olunan siklonun hesablanması üçün verilənlər:</a:t>
                </a:r>
                <a:endParaRPr lang="az-Latn-AZ" sz="14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0"/>
                  </a:spcAft>
                </a:pPr>
                <a:r>
                  <a:rPr lang="az-Latn-AZ" kern="100" dirty="0">
                    <a:latin typeface="Times New Roman" panose="02020603050405020304" pitchFamily="18" charset="0"/>
                    <a:ea typeface="Calibri" panose="020F0502020204030204" pitchFamily="34" charset="0"/>
                    <a:cs typeface="Times New Roman" panose="02020603050405020304" pitchFamily="18" charset="0"/>
                  </a:rPr>
                  <a:t>Normal şəraitdə təmizləyici havanın sərfi Q-36500 m²/saat olan qazın təmizlənməsi üçün siklonun hesablanması. Qazın sıxlığı </a:t>
                </a:r>
                <a14:m>
                  <m:oMath xmlns:m="http://schemas.openxmlformats.org/officeDocument/2006/math">
                    <m:r>
                      <m:rPr>
                        <m:sty m:val="p"/>
                      </m:rPr>
                      <a:rPr lang="az-Latn-AZ" kern="100">
                        <a:latin typeface="Cambria Math" panose="02040503050406030204" pitchFamily="18" charset="0"/>
                        <a:ea typeface="Calibri" panose="020F0502020204030204" pitchFamily="34" charset="0"/>
                        <a:cs typeface="Times New Roman" panose="02020603050405020304" pitchFamily="18" charset="0"/>
                      </a:rPr>
                      <m:t>ρ</m:t>
                    </m:r>
                  </m:oMath>
                </a14:m>
                <a:r>
                  <a:rPr lang="az-Latn-AZ" kern="100" dirty="0">
                    <a:latin typeface="Times New Roman" panose="02020603050405020304" pitchFamily="18" charset="0"/>
                    <a:ea typeface="Calibri" panose="020F0502020204030204" pitchFamily="34" charset="0"/>
                    <a:cs typeface="Times New Roman" panose="02020603050405020304" pitchFamily="18" charset="0"/>
                  </a:rPr>
                  <a:t> =1,87 kq/m³; Şəraitində qazın müqavimətin buraxıla bilən qiyməti </a:t>
                </a:r>
                <a14:m>
                  <m:oMath xmlns:m="http://schemas.openxmlformats.org/officeDocument/2006/math">
                    <m:r>
                      <a:rPr lang="az-Latn-AZ" i="1" kern="100">
                        <a:latin typeface="Cambria Math" panose="02040503050406030204" pitchFamily="18" charset="0"/>
                        <a:ea typeface="Times New Roman" panose="02020603050405020304" pitchFamily="18" charset="0"/>
                        <a:cs typeface="Times New Roman" panose="02020603050405020304" pitchFamily="18" charset="0"/>
                      </a:rPr>
                      <m:t>∆</m:t>
                    </m:r>
                    <m:r>
                      <a:rPr lang="az-Latn-AZ" i="1" kern="100">
                        <a:latin typeface="Cambria Math" panose="02040503050406030204" pitchFamily="18" charset="0"/>
                        <a:ea typeface="Times New Roman" panose="02020603050405020304" pitchFamily="18" charset="0"/>
                        <a:cs typeface="Times New Roman" panose="02020603050405020304" pitchFamily="18" charset="0"/>
                      </a:rPr>
                      <m:t>𝑃</m:t>
                    </m:r>
                    <m:r>
                      <a:rPr lang="az-Latn-AZ" i="1" kern="100">
                        <a:latin typeface="Cambria Math" panose="02040503050406030204" pitchFamily="18" charset="0"/>
                        <a:ea typeface="Times New Roman" panose="02020603050405020304" pitchFamily="18" charset="0"/>
                        <a:cs typeface="Times New Roman" panose="02020603050405020304" pitchFamily="18" charset="0"/>
                      </a:rPr>
                      <m:t>=1370</m:t>
                    </m:r>
                    <m:r>
                      <a:rPr lang="az-Latn-AZ" i="1" kern="100">
                        <a:latin typeface="Cambria Math" panose="02040503050406030204" pitchFamily="18" charset="0"/>
                        <a:ea typeface="Times New Roman" panose="02020603050405020304" pitchFamily="18" charset="0"/>
                        <a:cs typeface="Times New Roman" panose="02020603050405020304" pitchFamily="18" charset="0"/>
                      </a:rPr>
                      <m:t>𝑁</m:t>
                    </m:r>
                    <m:r>
                      <a:rPr lang="az-Latn-AZ" i="1" kern="100">
                        <a:latin typeface="Cambria Math" panose="02040503050406030204" pitchFamily="18" charset="0"/>
                        <a:ea typeface="Times New Roman" panose="02020603050405020304" pitchFamily="18" charset="0"/>
                        <a:cs typeface="Times New Roman" panose="02020603050405020304" pitchFamily="18" charset="0"/>
                      </a:rPr>
                      <m:t>/</m:t>
                    </m:r>
                    <m:sSup>
                      <m:sSupPr>
                        <m:ctrlPr>
                          <a:rPr lang="az-Latn-AZ" i="1" kern="100">
                            <a:latin typeface="Cambria Math" panose="02040503050406030204" pitchFamily="18" charset="0"/>
                            <a:ea typeface="Times New Roman" panose="02020603050405020304" pitchFamily="18" charset="0"/>
                            <a:cs typeface="Times New Roman" panose="02020603050405020304" pitchFamily="18" charset="0"/>
                          </a:rPr>
                        </m:ctrlPr>
                      </m:sSupPr>
                      <m:e>
                        <m:r>
                          <a:rPr lang="az-Latn-AZ" i="1" kern="100">
                            <a:latin typeface="Cambria Math" panose="02040503050406030204" pitchFamily="18" charset="0"/>
                            <a:ea typeface="Times New Roman" panose="02020603050405020304" pitchFamily="18" charset="0"/>
                            <a:cs typeface="Times New Roman" panose="02020603050405020304" pitchFamily="18" charset="0"/>
                          </a:rPr>
                          <m:t>𝑚</m:t>
                        </m:r>
                      </m:e>
                      <m:sup>
                        <m:r>
                          <a:rPr lang="az-Latn-AZ" i="1" kern="100">
                            <a:latin typeface="Cambria Math" panose="02040503050406030204" pitchFamily="18" charset="0"/>
                            <a:ea typeface="Times New Roman" panose="02020603050405020304" pitchFamily="18" charset="0"/>
                            <a:cs typeface="Times New Roman" panose="02020603050405020304" pitchFamily="18" charset="0"/>
                          </a:rPr>
                          <m:t>3</m:t>
                        </m:r>
                      </m:sup>
                    </m:sSup>
                  </m:oMath>
                </a14:m>
                <a:r>
                  <a:rPr lang="az-Latn-AZ" kern="100" dirty="0">
                    <a:latin typeface="Times New Roman" panose="02020603050405020304" pitchFamily="18" charset="0"/>
                    <a:ea typeface="Calibri" panose="020F0502020204030204" pitchFamily="34" charset="0"/>
                    <a:cs typeface="Times New Roman" panose="02020603050405020304" pitchFamily="18" charset="0"/>
                  </a:rPr>
                  <a:t> . Verilmiş qazda müqavimət əmsalı 105-ə bərabərdir .</a:t>
                </a:r>
                <a:endParaRPr lang="az-Latn-AZ" sz="14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az-Latn-AZ" kern="100" dirty="0">
                    <a:latin typeface="Times New Roman" panose="02020603050405020304" pitchFamily="18" charset="0"/>
                    <a:ea typeface="Calibri" panose="020F0502020204030204" pitchFamily="34" charset="0"/>
                    <a:cs typeface="Times New Roman" panose="02020603050405020304" pitchFamily="18" charset="0"/>
                  </a:rPr>
                  <a:t>Siklonun boş kəsiyində şərti sürətini müəyyən edək.</a:t>
                </a:r>
                <a:endParaRPr lang="az-Latn-AZ" sz="1400" kern="1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14:m>
                  <m:oMath xmlns:m="http://schemas.openxmlformats.org/officeDocument/2006/math">
                    <m:sSub>
                      <m:sSubPr>
                        <m:ctrlPr>
                          <a:rPr lang="az-Latn-AZ" i="1" kern="100">
                            <a:latin typeface="Cambria Math" panose="02040503050406030204" pitchFamily="18" charset="0"/>
                            <a:ea typeface="Times New Roman" panose="02020603050405020304" pitchFamily="18" charset="0"/>
                            <a:cs typeface="Times New Roman" panose="02020603050405020304" pitchFamily="18" charset="0"/>
                          </a:rPr>
                        </m:ctrlPr>
                      </m:sSubPr>
                      <m:e>
                        <m:r>
                          <a:rPr lang="az-Latn-AZ" i="1" kern="100">
                            <a:latin typeface="Cambria Math" panose="02040503050406030204" pitchFamily="18" charset="0"/>
                            <a:ea typeface="Times New Roman" panose="02020603050405020304" pitchFamily="18" charset="0"/>
                            <a:cs typeface="Times New Roman" panose="02020603050405020304" pitchFamily="18" charset="0"/>
                          </a:rPr>
                          <m:t>𝑉</m:t>
                        </m:r>
                      </m:e>
                      <m:sub>
                        <m:r>
                          <a:rPr lang="az-Latn-AZ" i="1" kern="100">
                            <a:latin typeface="Cambria Math" panose="02040503050406030204" pitchFamily="18" charset="0"/>
                            <a:ea typeface="Times New Roman" panose="02020603050405020304" pitchFamily="18" charset="0"/>
                            <a:cs typeface="Times New Roman" panose="02020603050405020304" pitchFamily="18" charset="0"/>
                          </a:rPr>
                          <m:t>şə</m:t>
                        </m:r>
                        <m:r>
                          <a:rPr lang="az-Latn-AZ" i="1" kern="100">
                            <a:latin typeface="Cambria Math" panose="02040503050406030204" pitchFamily="18" charset="0"/>
                            <a:ea typeface="Times New Roman" panose="02020603050405020304" pitchFamily="18" charset="0"/>
                            <a:cs typeface="Times New Roman" panose="02020603050405020304" pitchFamily="18" charset="0"/>
                          </a:rPr>
                          <m:t>𝑟</m:t>
                        </m:r>
                      </m:sub>
                    </m:sSub>
                    <m:r>
                      <a:rPr lang="az-Latn-AZ" i="1" kern="100">
                        <a:latin typeface="Cambria Math" panose="02040503050406030204" pitchFamily="18" charset="0"/>
                        <a:ea typeface="Times New Roman" panose="02020603050405020304" pitchFamily="18" charset="0"/>
                        <a:cs typeface="Times New Roman" panose="02020603050405020304" pitchFamily="18" charset="0"/>
                      </a:rPr>
                      <m:t>=</m:t>
                    </m:r>
                    <m:rad>
                      <m:radPr>
                        <m:degHide m:val="on"/>
                        <m:ctrlPr>
                          <a:rPr lang="az-Latn-AZ" i="1" kern="100">
                            <a:latin typeface="Cambria Math" panose="02040503050406030204" pitchFamily="18" charset="0"/>
                            <a:ea typeface="Times New Roman" panose="02020603050405020304" pitchFamily="18" charset="0"/>
                            <a:cs typeface="Times New Roman" panose="02020603050405020304" pitchFamily="18" charset="0"/>
                          </a:rPr>
                        </m:ctrlPr>
                      </m:radPr>
                      <m:deg/>
                      <m:e>
                        <m:f>
                          <m:fPr>
                            <m:ctrlPr>
                              <a:rPr lang="az-Latn-AZ" i="1" kern="100">
                                <a:latin typeface="Cambria Math" panose="02040503050406030204" pitchFamily="18" charset="0"/>
                                <a:ea typeface="Times New Roman" panose="02020603050405020304" pitchFamily="18" charset="0"/>
                                <a:cs typeface="Times New Roman" panose="02020603050405020304" pitchFamily="18" charset="0"/>
                              </a:rPr>
                            </m:ctrlPr>
                          </m:fPr>
                          <m:num>
                            <m:r>
                              <a:rPr lang="az-Latn-AZ" i="1" kern="100">
                                <a:latin typeface="Cambria Math" panose="02040503050406030204" pitchFamily="18" charset="0"/>
                                <a:ea typeface="Times New Roman" panose="02020603050405020304" pitchFamily="18" charset="0"/>
                                <a:cs typeface="Times New Roman" panose="02020603050405020304" pitchFamily="18" charset="0"/>
                              </a:rPr>
                              <m:t>2∆</m:t>
                            </m:r>
                            <m:r>
                              <a:rPr lang="az-Latn-AZ" i="1" kern="100">
                                <a:latin typeface="Cambria Math" panose="02040503050406030204" pitchFamily="18" charset="0"/>
                                <a:ea typeface="Times New Roman" panose="02020603050405020304" pitchFamily="18" charset="0"/>
                                <a:cs typeface="Times New Roman" panose="02020603050405020304" pitchFamily="18" charset="0"/>
                              </a:rPr>
                              <m:t>𝑃</m:t>
                            </m:r>
                          </m:num>
                          <m:den>
                            <m:r>
                              <a:rPr lang="az-Latn-AZ" i="1" kern="100">
                                <a:latin typeface="Cambria Math" panose="02040503050406030204" pitchFamily="18" charset="0"/>
                                <a:ea typeface="Times New Roman" panose="02020603050405020304" pitchFamily="18" charset="0"/>
                                <a:cs typeface="Times New Roman" panose="02020603050405020304" pitchFamily="18" charset="0"/>
                              </a:rPr>
                              <m:t>𝜉</m:t>
                            </m:r>
                            <m:r>
                              <m:rPr>
                                <m:sty m:val="p"/>
                              </m:rPr>
                              <a:rPr lang="az-Latn-AZ" kern="100">
                                <a:latin typeface="Cambria Math" panose="02040503050406030204" pitchFamily="18" charset="0"/>
                                <a:ea typeface="Calibri" panose="020F0502020204030204" pitchFamily="34" charset="0"/>
                                <a:cs typeface="Times New Roman" panose="02020603050405020304" pitchFamily="18" charset="0"/>
                              </a:rPr>
                              <m:t>ρ</m:t>
                            </m:r>
                          </m:den>
                        </m:f>
                      </m:e>
                    </m:rad>
                    <m:r>
                      <a:rPr lang="az-Latn-AZ" i="1" kern="100">
                        <a:latin typeface="Cambria Math" panose="02040503050406030204" pitchFamily="18" charset="0"/>
                        <a:ea typeface="Times New Roman" panose="02020603050405020304" pitchFamily="18" charset="0"/>
                        <a:cs typeface="Times New Roman" panose="02020603050405020304" pitchFamily="18" charset="0"/>
                      </a:rPr>
                      <m:t>=</m:t>
                    </m:r>
                    <m:rad>
                      <m:radPr>
                        <m:degHide m:val="on"/>
                        <m:ctrlPr>
                          <a:rPr lang="az-Latn-AZ" i="1" kern="100">
                            <a:latin typeface="Cambria Math" panose="02040503050406030204" pitchFamily="18" charset="0"/>
                            <a:ea typeface="Times New Roman" panose="02020603050405020304" pitchFamily="18" charset="0"/>
                            <a:cs typeface="Times New Roman" panose="02020603050405020304" pitchFamily="18" charset="0"/>
                          </a:rPr>
                        </m:ctrlPr>
                      </m:radPr>
                      <m:deg/>
                      <m:e>
                        <m:f>
                          <m:fPr>
                            <m:ctrlPr>
                              <a:rPr lang="az-Latn-AZ" i="1" kern="100">
                                <a:latin typeface="Cambria Math" panose="02040503050406030204" pitchFamily="18" charset="0"/>
                                <a:ea typeface="Times New Roman" panose="02020603050405020304" pitchFamily="18" charset="0"/>
                                <a:cs typeface="Times New Roman" panose="02020603050405020304" pitchFamily="18" charset="0"/>
                              </a:rPr>
                            </m:ctrlPr>
                          </m:fPr>
                          <m:num>
                            <m:r>
                              <a:rPr lang="az-Latn-AZ" i="1" kern="100">
                                <a:latin typeface="Cambria Math" panose="02040503050406030204" pitchFamily="18" charset="0"/>
                                <a:ea typeface="Times New Roman" panose="02020603050405020304" pitchFamily="18" charset="0"/>
                                <a:cs typeface="Times New Roman" panose="02020603050405020304" pitchFamily="18" charset="0"/>
                              </a:rPr>
                              <m:t>2∙1370</m:t>
                            </m:r>
                          </m:num>
                          <m:den>
                            <m:r>
                              <a:rPr lang="az-Latn-AZ" i="1" kern="100">
                                <a:latin typeface="Cambria Math" panose="02040503050406030204" pitchFamily="18" charset="0"/>
                                <a:ea typeface="Times New Roman" panose="02020603050405020304" pitchFamily="18" charset="0"/>
                                <a:cs typeface="Times New Roman" panose="02020603050405020304" pitchFamily="18" charset="0"/>
                              </a:rPr>
                              <m:t>105∙1,87</m:t>
                            </m:r>
                          </m:den>
                        </m:f>
                      </m:e>
                    </m:rad>
                  </m:oMath>
                </a14:m>
                <a:r>
                  <a:rPr lang="az-Latn-AZ" kern="100" dirty="0">
                    <a:latin typeface="Times New Roman" panose="02020603050405020304" pitchFamily="18" charset="0"/>
                    <a:ea typeface="Calibri" panose="020F0502020204030204" pitchFamily="34" charset="0"/>
                    <a:cs typeface="Times New Roman" panose="02020603050405020304" pitchFamily="18" charset="0"/>
                  </a:rPr>
                  <a:t> =3,73</a:t>
                </a:r>
                <a14:m>
                  <m:oMath xmlns:m="http://schemas.openxmlformats.org/officeDocument/2006/math">
                    <m:f>
                      <m:fPr>
                        <m:ctrlPr>
                          <a:rPr lang="az-Latn-AZ" i="1" kern="100">
                            <a:latin typeface="Cambria Math" panose="02040503050406030204" pitchFamily="18" charset="0"/>
                            <a:ea typeface="Times New Roman" panose="02020603050405020304" pitchFamily="18" charset="0"/>
                            <a:cs typeface="Times New Roman" panose="02020603050405020304" pitchFamily="18" charset="0"/>
                          </a:rPr>
                        </m:ctrlPr>
                      </m:fPr>
                      <m:num>
                        <m:r>
                          <a:rPr lang="az-Latn-AZ" i="1" kern="100">
                            <a:latin typeface="Cambria Math" panose="02040503050406030204" pitchFamily="18" charset="0"/>
                            <a:ea typeface="Times New Roman" panose="02020603050405020304" pitchFamily="18" charset="0"/>
                            <a:cs typeface="Times New Roman" panose="02020603050405020304" pitchFamily="18" charset="0"/>
                          </a:rPr>
                          <m:t>𝑚</m:t>
                        </m:r>
                      </m:num>
                      <m:den>
                        <m:r>
                          <a:rPr lang="az-Latn-AZ" i="1" kern="100">
                            <a:latin typeface="Cambria Math" panose="02040503050406030204" pitchFamily="18" charset="0"/>
                            <a:ea typeface="Times New Roman" panose="02020603050405020304" pitchFamily="18" charset="0"/>
                            <a:cs typeface="Times New Roman" panose="02020603050405020304" pitchFamily="18" charset="0"/>
                          </a:rPr>
                          <m:t>𝑠𝑎𝑛</m:t>
                        </m:r>
                      </m:den>
                    </m:f>
                  </m:oMath>
                </a14:m>
                <a:endParaRPr lang="az-Latn-AZ" sz="14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az-Latn-AZ" kern="100" dirty="0">
                    <a:latin typeface="Times New Roman" panose="02020603050405020304" pitchFamily="18" charset="0"/>
                    <a:ea typeface="Calibri" panose="020F0502020204030204" pitchFamily="34" charset="0"/>
                    <a:cs typeface="Times New Roman" panose="02020603050405020304" pitchFamily="18" charset="0"/>
                  </a:rPr>
                  <a:t>Siklonun mütləq kəsiyini müəyyən edək.                </a:t>
                </a:r>
                <a:endParaRPr lang="az-Latn-AZ" sz="1400" kern="1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14:m>
                  <m:oMathPara xmlns:m="http://schemas.openxmlformats.org/officeDocument/2006/math">
                    <m:oMathParaPr>
                      <m:jc m:val="centerGroup"/>
                    </m:oMathParaPr>
                    <m:oMath xmlns:m="http://schemas.openxmlformats.org/officeDocument/2006/math">
                      <m:r>
                        <a:rPr lang="az-Latn-AZ" i="1" kern="100">
                          <a:latin typeface="Cambria Math" panose="02040503050406030204" pitchFamily="18" charset="0"/>
                          <a:ea typeface="Times New Roman" panose="02020603050405020304" pitchFamily="18" charset="0"/>
                          <a:cs typeface="Times New Roman" panose="02020603050405020304" pitchFamily="18" charset="0"/>
                        </a:rPr>
                        <m:t>𝑆</m:t>
                      </m:r>
                      <m:r>
                        <a:rPr lang="az-Latn-AZ" i="1" kern="100">
                          <a:latin typeface="Cambria Math" panose="02040503050406030204" pitchFamily="18" charset="0"/>
                          <a:ea typeface="Times New Roman" panose="02020603050405020304" pitchFamily="18" charset="0"/>
                          <a:cs typeface="Times New Roman" panose="02020603050405020304" pitchFamily="18" charset="0"/>
                        </a:rPr>
                        <m:t>=</m:t>
                      </m:r>
                      <m:f>
                        <m:fPr>
                          <m:ctrlPr>
                            <a:rPr lang="az-Latn-AZ" i="1" kern="100">
                              <a:latin typeface="Cambria Math" panose="02040503050406030204" pitchFamily="18" charset="0"/>
                              <a:ea typeface="Times New Roman" panose="02020603050405020304" pitchFamily="18" charset="0"/>
                              <a:cs typeface="Times New Roman" panose="02020603050405020304" pitchFamily="18" charset="0"/>
                            </a:rPr>
                          </m:ctrlPr>
                        </m:fPr>
                        <m:num>
                          <m:r>
                            <a:rPr lang="az-Latn-AZ" i="1" kern="100">
                              <a:latin typeface="Cambria Math" panose="02040503050406030204" pitchFamily="18" charset="0"/>
                              <a:ea typeface="Times New Roman" panose="02020603050405020304" pitchFamily="18" charset="0"/>
                              <a:cs typeface="Times New Roman" panose="02020603050405020304" pitchFamily="18" charset="0"/>
                            </a:rPr>
                            <m:t>𝑄</m:t>
                          </m:r>
                        </m:num>
                        <m:den>
                          <m:sSub>
                            <m:sSubPr>
                              <m:ctrlPr>
                                <a:rPr lang="az-Latn-AZ" i="1" kern="100">
                                  <a:latin typeface="Cambria Math" panose="02040503050406030204" pitchFamily="18" charset="0"/>
                                  <a:ea typeface="Times New Roman" panose="02020603050405020304" pitchFamily="18" charset="0"/>
                                  <a:cs typeface="Times New Roman" panose="02020603050405020304" pitchFamily="18" charset="0"/>
                                </a:rPr>
                              </m:ctrlPr>
                            </m:sSubPr>
                            <m:e>
                              <m:r>
                                <a:rPr lang="az-Latn-AZ" i="1" kern="100">
                                  <a:latin typeface="Cambria Math" panose="02040503050406030204" pitchFamily="18" charset="0"/>
                                  <a:ea typeface="Times New Roman" panose="02020603050405020304" pitchFamily="18" charset="0"/>
                                  <a:cs typeface="Times New Roman" panose="02020603050405020304" pitchFamily="18" charset="0"/>
                                </a:rPr>
                                <m:t>𝑉</m:t>
                              </m:r>
                            </m:e>
                            <m:sub>
                              <m:r>
                                <a:rPr lang="az-Latn-AZ" i="1" kern="100">
                                  <a:latin typeface="Cambria Math" panose="02040503050406030204" pitchFamily="18" charset="0"/>
                                  <a:ea typeface="Times New Roman" panose="02020603050405020304" pitchFamily="18" charset="0"/>
                                  <a:cs typeface="Times New Roman" panose="02020603050405020304" pitchFamily="18" charset="0"/>
                                </a:rPr>
                                <m:t>şə</m:t>
                              </m:r>
                              <m:r>
                                <a:rPr lang="az-Latn-AZ" i="1" kern="100">
                                  <a:latin typeface="Cambria Math" panose="02040503050406030204" pitchFamily="18" charset="0"/>
                                  <a:ea typeface="Times New Roman" panose="02020603050405020304" pitchFamily="18" charset="0"/>
                                  <a:cs typeface="Times New Roman" panose="02020603050405020304" pitchFamily="18" charset="0"/>
                                </a:rPr>
                                <m:t>𝑟</m:t>
                              </m:r>
                            </m:sub>
                          </m:sSub>
                        </m:den>
                      </m:f>
                      <m:r>
                        <a:rPr lang="az-Latn-AZ" i="1" kern="100">
                          <a:latin typeface="Cambria Math" panose="02040503050406030204" pitchFamily="18" charset="0"/>
                          <a:ea typeface="Times New Roman" panose="02020603050405020304" pitchFamily="18" charset="0"/>
                          <a:cs typeface="Times New Roman" panose="02020603050405020304" pitchFamily="18" charset="0"/>
                        </a:rPr>
                        <m:t>=</m:t>
                      </m:r>
                      <m:f>
                        <m:fPr>
                          <m:ctrlPr>
                            <a:rPr lang="az-Latn-AZ" i="1" kern="100">
                              <a:latin typeface="Cambria Math" panose="02040503050406030204" pitchFamily="18" charset="0"/>
                              <a:ea typeface="Times New Roman" panose="02020603050405020304" pitchFamily="18" charset="0"/>
                              <a:cs typeface="Times New Roman" panose="02020603050405020304" pitchFamily="18" charset="0"/>
                            </a:rPr>
                          </m:ctrlPr>
                        </m:fPr>
                        <m:num>
                          <m:r>
                            <a:rPr lang="az-Latn-AZ" i="1" kern="100">
                              <a:latin typeface="Cambria Math" panose="02040503050406030204" pitchFamily="18" charset="0"/>
                              <a:ea typeface="Times New Roman" panose="02020603050405020304" pitchFamily="18" charset="0"/>
                              <a:cs typeface="Times New Roman" panose="02020603050405020304" pitchFamily="18" charset="0"/>
                            </a:rPr>
                            <m:t>36500</m:t>
                          </m:r>
                        </m:num>
                        <m:den>
                          <m:r>
                            <a:rPr lang="az-Latn-AZ" i="1" kern="100">
                              <a:latin typeface="Cambria Math" panose="02040503050406030204" pitchFamily="18" charset="0"/>
                              <a:ea typeface="Times New Roman" panose="02020603050405020304" pitchFamily="18" charset="0"/>
                              <a:cs typeface="Times New Roman" panose="02020603050405020304" pitchFamily="18" charset="0"/>
                            </a:rPr>
                            <m:t>3600∙3,73</m:t>
                          </m:r>
                        </m:den>
                      </m:f>
                      <m:r>
                        <a:rPr lang="az-Latn-AZ" i="1" kern="100">
                          <a:latin typeface="Cambria Math" panose="02040503050406030204" pitchFamily="18" charset="0"/>
                          <a:ea typeface="Times New Roman" panose="02020603050405020304" pitchFamily="18" charset="0"/>
                          <a:cs typeface="Times New Roman" panose="02020603050405020304" pitchFamily="18" charset="0"/>
                        </a:rPr>
                        <m:t>=2,71 </m:t>
                      </m:r>
                      <m:sSup>
                        <m:sSupPr>
                          <m:ctrlPr>
                            <a:rPr lang="az-Latn-AZ" i="1" kern="100">
                              <a:latin typeface="Cambria Math" panose="02040503050406030204" pitchFamily="18" charset="0"/>
                              <a:ea typeface="Times New Roman" panose="02020603050405020304" pitchFamily="18" charset="0"/>
                              <a:cs typeface="Times New Roman" panose="02020603050405020304" pitchFamily="18" charset="0"/>
                            </a:rPr>
                          </m:ctrlPr>
                        </m:sSupPr>
                        <m:e>
                          <m:r>
                            <a:rPr lang="az-Latn-AZ" i="1" kern="100">
                              <a:latin typeface="Cambria Math" panose="02040503050406030204" pitchFamily="18" charset="0"/>
                              <a:ea typeface="Times New Roman" panose="02020603050405020304" pitchFamily="18" charset="0"/>
                              <a:cs typeface="Times New Roman" panose="02020603050405020304" pitchFamily="18" charset="0"/>
                            </a:rPr>
                            <m:t>𝑚</m:t>
                          </m:r>
                        </m:e>
                        <m:sup>
                          <m:r>
                            <a:rPr lang="az-Latn-AZ" i="1" kern="100">
                              <a:latin typeface="Cambria Math" panose="02040503050406030204" pitchFamily="18" charset="0"/>
                              <a:ea typeface="Times New Roman" panose="02020603050405020304" pitchFamily="18" charset="0"/>
                              <a:cs typeface="Times New Roman" panose="02020603050405020304" pitchFamily="18" charset="0"/>
                            </a:rPr>
                            <m:t>2</m:t>
                          </m:r>
                        </m:sup>
                      </m:sSup>
                    </m:oMath>
                  </m:oMathPara>
                </a14:m>
                <a:endParaRPr lang="az-Latn-AZ" sz="14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az-Latn-AZ" kern="100" dirty="0">
                    <a:latin typeface="Times New Roman" panose="02020603050405020304" pitchFamily="18" charset="0"/>
                    <a:ea typeface="Calibri" panose="020F0502020204030204" pitchFamily="34" charset="0"/>
                    <a:cs typeface="Times New Roman" panose="02020603050405020304" pitchFamily="18" charset="0"/>
                  </a:rPr>
                  <a:t>Siklonun diametrini D=0,9qəbul edək, bu halda siklonun kəsiyinin hissəsi aşağıdakı kimi tapılır.</a:t>
                </a:r>
                <a:endParaRPr lang="az-Latn-AZ" sz="14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14:m>
                  <m:oMathPara xmlns:m="http://schemas.openxmlformats.org/officeDocument/2006/math">
                    <m:oMathParaPr>
                      <m:jc m:val="centerGroup"/>
                    </m:oMathParaPr>
                    <m:oMath xmlns:m="http://schemas.openxmlformats.org/officeDocument/2006/math">
                      <m:sSub>
                        <m:sSubPr>
                          <m:ctrlPr>
                            <a:rPr lang="az-Latn-AZ" i="1" kern="100">
                              <a:latin typeface="Cambria Math" panose="02040503050406030204" pitchFamily="18" charset="0"/>
                              <a:ea typeface="Times New Roman" panose="02020603050405020304" pitchFamily="18" charset="0"/>
                              <a:cs typeface="Times New Roman" panose="02020603050405020304" pitchFamily="18" charset="0"/>
                            </a:rPr>
                          </m:ctrlPr>
                        </m:sSubPr>
                        <m:e>
                          <m:r>
                            <a:rPr lang="az-Latn-AZ" i="1" kern="100">
                              <a:latin typeface="Cambria Math" panose="02040503050406030204" pitchFamily="18" charset="0"/>
                              <a:ea typeface="Times New Roman" panose="02020603050405020304" pitchFamily="18" charset="0"/>
                              <a:cs typeface="Times New Roman" panose="02020603050405020304" pitchFamily="18" charset="0"/>
                            </a:rPr>
                            <m:t>𝑆</m:t>
                          </m:r>
                        </m:e>
                        <m:sub>
                          <m:r>
                            <a:rPr lang="az-Latn-AZ" i="1" kern="100">
                              <a:latin typeface="Cambria Math" panose="02040503050406030204" pitchFamily="18" charset="0"/>
                              <a:ea typeface="Times New Roman" panose="02020603050405020304" pitchFamily="18" charset="0"/>
                              <a:cs typeface="Times New Roman" panose="02020603050405020304" pitchFamily="18" charset="0"/>
                            </a:rPr>
                            <m:t>𝑠</m:t>
                          </m:r>
                        </m:sub>
                      </m:sSub>
                      <m:r>
                        <a:rPr lang="az-Latn-AZ" i="1" kern="100">
                          <a:latin typeface="Cambria Math" panose="02040503050406030204" pitchFamily="18" charset="0"/>
                          <a:ea typeface="Times New Roman" panose="02020603050405020304" pitchFamily="18" charset="0"/>
                          <a:cs typeface="Times New Roman" panose="02020603050405020304" pitchFamily="18" charset="0"/>
                        </a:rPr>
                        <m:t>=</m:t>
                      </m:r>
                      <m:f>
                        <m:fPr>
                          <m:ctrlPr>
                            <a:rPr lang="az-Latn-AZ" i="1" kern="100">
                              <a:latin typeface="Cambria Math" panose="02040503050406030204" pitchFamily="18" charset="0"/>
                              <a:ea typeface="Times New Roman" panose="02020603050405020304" pitchFamily="18" charset="0"/>
                              <a:cs typeface="Times New Roman" panose="02020603050405020304" pitchFamily="18" charset="0"/>
                            </a:rPr>
                          </m:ctrlPr>
                        </m:fPr>
                        <m:num>
                          <m:r>
                            <a:rPr lang="az-Latn-AZ" i="1" kern="100">
                              <a:latin typeface="Cambria Math" panose="02040503050406030204" pitchFamily="18" charset="0"/>
                              <a:ea typeface="Times New Roman" panose="02020603050405020304" pitchFamily="18" charset="0"/>
                              <a:cs typeface="Times New Roman" panose="02020603050405020304" pitchFamily="18" charset="0"/>
                            </a:rPr>
                            <m:t>𝜋</m:t>
                          </m:r>
                          <m:sSup>
                            <m:sSupPr>
                              <m:ctrlPr>
                                <a:rPr lang="az-Latn-AZ" i="1" kern="100">
                                  <a:latin typeface="Cambria Math" panose="02040503050406030204" pitchFamily="18" charset="0"/>
                                  <a:ea typeface="Times New Roman" panose="02020603050405020304" pitchFamily="18" charset="0"/>
                                  <a:cs typeface="Times New Roman" panose="02020603050405020304" pitchFamily="18" charset="0"/>
                                </a:rPr>
                              </m:ctrlPr>
                            </m:sSupPr>
                            <m:e>
                              <m:r>
                                <a:rPr lang="az-Latn-AZ" i="1" kern="100">
                                  <a:latin typeface="Cambria Math" panose="02040503050406030204" pitchFamily="18" charset="0"/>
                                  <a:ea typeface="Times New Roman" panose="02020603050405020304" pitchFamily="18" charset="0"/>
                                  <a:cs typeface="Times New Roman" panose="02020603050405020304" pitchFamily="18" charset="0"/>
                                </a:rPr>
                                <m:t>𝐷</m:t>
                              </m:r>
                            </m:e>
                            <m:sup>
                              <m:r>
                                <a:rPr lang="az-Latn-AZ" i="1" kern="100">
                                  <a:latin typeface="Cambria Math" panose="02040503050406030204" pitchFamily="18" charset="0"/>
                                  <a:ea typeface="Times New Roman" panose="02020603050405020304" pitchFamily="18" charset="0"/>
                                  <a:cs typeface="Times New Roman" panose="02020603050405020304" pitchFamily="18" charset="0"/>
                                </a:rPr>
                                <m:t>2 </m:t>
                              </m:r>
                            </m:sup>
                          </m:sSup>
                        </m:num>
                        <m:den>
                          <m:r>
                            <a:rPr lang="az-Latn-AZ" i="1" kern="100">
                              <a:latin typeface="Cambria Math" panose="02040503050406030204" pitchFamily="18" charset="0"/>
                              <a:ea typeface="Times New Roman" panose="02020603050405020304" pitchFamily="18" charset="0"/>
                              <a:cs typeface="Times New Roman" panose="02020603050405020304" pitchFamily="18" charset="0"/>
                            </a:rPr>
                            <m:t>4</m:t>
                          </m:r>
                        </m:den>
                      </m:f>
                      <m:r>
                        <a:rPr lang="az-Latn-AZ" i="1" kern="100">
                          <a:latin typeface="Cambria Math" panose="02040503050406030204" pitchFamily="18" charset="0"/>
                          <a:ea typeface="Times New Roman" panose="02020603050405020304" pitchFamily="18" charset="0"/>
                          <a:cs typeface="Times New Roman" panose="02020603050405020304" pitchFamily="18" charset="0"/>
                        </a:rPr>
                        <m:t>=</m:t>
                      </m:r>
                      <m:f>
                        <m:fPr>
                          <m:ctrlPr>
                            <a:rPr lang="az-Latn-AZ" i="1" kern="100">
                              <a:latin typeface="Cambria Math" panose="02040503050406030204" pitchFamily="18" charset="0"/>
                              <a:ea typeface="Times New Roman" panose="02020603050405020304" pitchFamily="18" charset="0"/>
                              <a:cs typeface="Times New Roman" panose="02020603050405020304" pitchFamily="18" charset="0"/>
                            </a:rPr>
                          </m:ctrlPr>
                        </m:fPr>
                        <m:num>
                          <m:r>
                            <a:rPr lang="az-Latn-AZ" i="1" kern="100">
                              <a:latin typeface="Cambria Math" panose="02040503050406030204" pitchFamily="18" charset="0"/>
                              <a:ea typeface="Times New Roman" panose="02020603050405020304" pitchFamily="18" charset="0"/>
                              <a:cs typeface="Times New Roman" panose="02020603050405020304" pitchFamily="18" charset="0"/>
                            </a:rPr>
                            <m:t>3,14∙</m:t>
                          </m:r>
                          <m:sSup>
                            <m:sSupPr>
                              <m:ctrlPr>
                                <a:rPr lang="az-Latn-AZ" i="1" kern="100">
                                  <a:latin typeface="Cambria Math" panose="02040503050406030204" pitchFamily="18" charset="0"/>
                                  <a:ea typeface="Times New Roman" panose="02020603050405020304" pitchFamily="18" charset="0"/>
                                  <a:cs typeface="Times New Roman" panose="02020603050405020304" pitchFamily="18" charset="0"/>
                                </a:rPr>
                              </m:ctrlPr>
                            </m:sSupPr>
                            <m:e>
                              <m:r>
                                <a:rPr lang="az-Latn-AZ" i="1" kern="100">
                                  <a:latin typeface="Cambria Math" panose="02040503050406030204" pitchFamily="18" charset="0"/>
                                  <a:ea typeface="Times New Roman" panose="02020603050405020304" pitchFamily="18" charset="0"/>
                                  <a:cs typeface="Times New Roman" panose="02020603050405020304" pitchFamily="18" charset="0"/>
                                </a:rPr>
                                <m:t>0,9</m:t>
                              </m:r>
                            </m:e>
                            <m:sup>
                              <m:r>
                                <a:rPr lang="az-Latn-AZ" i="1" kern="100">
                                  <a:latin typeface="Cambria Math" panose="02040503050406030204" pitchFamily="18" charset="0"/>
                                  <a:ea typeface="Times New Roman" panose="02020603050405020304" pitchFamily="18" charset="0"/>
                                  <a:cs typeface="Times New Roman" panose="02020603050405020304" pitchFamily="18" charset="0"/>
                                </a:rPr>
                                <m:t>2</m:t>
                              </m:r>
                            </m:sup>
                          </m:sSup>
                        </m:num>
                        <m:den>
                          <m:r>
                            <a:rPr lang="az-Latn-AZ" i="1" kern="100">
                              <a:latin typeface="Cambria Math" panose="02040503050406030204" pitchFamily="18" charset="0"/>
                              <a:ea typeface="Times New Roman" panose="02020603050405020304" pitchFamily="18" charset="0"/>
                              <a:cs typeface="Times New Roman" panose="02020603050405020304" pitchFamily="18" charset="0"/>
                            </a:rPr>
                            <m:t>4</m:t>
                          </m:r>
                        </m:den>
                      </m:f>
                      <m:r>
                        <a:rPr lang="az-Latn-AZ" i="1" kern="100">
                          <a:latin typeface="Cambria Math" panose="02040503050406030204" pitchFamily="18" charset="0"/>
                          <a:ea typeface="Times New Roman" panose="02020603050405020304" pitchFamily="18" charset="0"/>
                          <a:cs typeface="Times New Roman" panose="02020603050405020304" pitchFamily="18" charset="0"/>
                        </a:rPr>
                        <m:t>=0,635 </m:t>
                      </m:r>
                      <m:sSup>
                        <m:sSupPr>
                          <m:ctrlPr>
                            <a:rPr lang="az-Latn-AZ" i="1" kern="100">
                              <a:latin typeface="Cambria Math" panose="02040503050406030204" pitchFamily="18" charset="0"/>
                              <a:ea typeface="Times New Roman" panose="02020603050405020304" pitchFamily="18" charset="0"/>
                              <a:cs typeface="Times New Roman" panose="02020603050405020304" pitchFamily="18" charset="0"/>
                            </a:rPr>
                          </m:ctrlPr>
                        </m:sSupPr>
                        <m:e>
                          <m:r>
                            <a:rPr lang="az-Latn-AZ" i="1" kern="100">
                              <a:latin typeface="Cambria Math" panose="02040503050406030204" pitchFamily="18" charset="0"/>
                              <a:ea typeface="Times New Roman" panose="02020603050405020304" pitchFamily="18" charset="0"/>
                              <a:cs typeface="Times New Roman" panose="02020603050405020304" pitchFamily="18" charset="0"/>
                            </a:rPr>
                            <m:t>𝑚</m:t>
                          </m:r>
                        </m:e>
                        <m:sup>
                          <m:r>
                            <a:rPr lang="az-Latn-AZ" i="1" kern="100">
                              <a:latin typeface="Cambria Math" panose="02040503050406030204" pitchFamily="18" charset="0"/>
                              <a:ea typeface="Times New Roman" panose="02020603050405020304" pitchFamily="18" charset="0"/>
                              <a:cs typeface="Times New Roman" panose="02020603050405020304" pitchFamily="18" charset="0"/>
                            </a:rPr>
                            <m:t>2</m:t>
                          </m:r>
                        </m:sup>
                      </m:sSup>
                    </m:oMath>
                  </m:oMathPara>
                </a14:m>
                <a:endParaRPr lang="az-Latn-AZ" sz="14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az-Latn-AZ" kern="100" dirty="0">
                    <a:latin typeface="Times New Roman" panose="02020603050405020304" pitchFamily="18" charset="0"/>
                    <a:ea typeface="Calibri" panose="020F0502020204030204" pitchFamily="34" charset="0"/>
                    <a:cs typeface="Times New Roman" panose="02020603050405020304" pitchFamily="18" charset="0"/>
                  </a:rPr>
                  <a:t>Siklonun zəruri sayını tapaq.   </a:t>
                </a:r>
                <a:endParaRPr lang="az-Latn-AZ" sz="1400" kern="1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14:m>
                  <m:oMathPara xmlns:m="http://schemas.openxmlformats.org/officeDocument/2006/math">
                    <m:oMathParaPr>
                      <m:jc m:val="centerGroup"/>
                    </m:oMathParaPr>
                    <m:oMath xmlns:m="http://schemas.openxmlformats.org/officeDocument/2006/math">
                      <m:r>
                        <a:rPr lang="az-Latn-AZ" i="1" kern="100">
                          <a:latin typeface="Cambria Math" panose="02040503050406030204" pitchFamily="18" charset="0"/>
                          <a:ea typeface="Times New Roman" panose="02020603050405020304" pitchFamily="18" charset="0"/>
                          <a:cs typeface="Times New Roman" panose="02020603050405020304" pitchFamily="18" charset="0"/>
                        </a:rPr>
                        <m:t>𝑛</m:t>
                      </m:r>
                      <m:r>
                        <a:rPr lang="az-Latn-AZ" i="1" kern="100">
                          <a:latin typeface="Cambria Math" panose="02040503050406030204" pitchFamily="18" charset="0"/>
                          <a:ea typeface="Times New Roman" panose="02020603050405020304" pitchFamily="18" charset="0"/>
                          <a:cs typeface="Times New Roman" panose="02020603050405020304" pitchFamily="18" charset="0"/>
                        </a:rPr>
                        <m:t>=</m:t>
                      </m:r>
                      <m:f>
                        <m:fPr>
                          <m:ctrlPr>
                            <a:rPr lang="az-Latn-AZ" i="1" kern="100">
                              <a:latin typeface="Cambria Math" panose="02040503050406030204" pitchFamily="18" charset="0"/>
                              <a:ea typeface="Times New Roman" panose="02020603050405020304" pitchFamily="18" charset="0"/>
                              <a:cs typeface="Times New Roman" panose="02020603050405020304" pitchFamily="18" charset="0"/>
                            </a:rPr>
                          </m:ctrlPr>
                        </m:fPr>
                        <m:num>
                          <m:r>
                            <a:rPr lang="az-Latn-AZ" i="1" kern="100">
                              <a:latin typeface="Cambria Math" panose="02040503050406030204" pitchFamily="18" charset="0"/>
                              <a:ea typeface="Times New Roman" panose="02020603050405020304" pitchFamily="18" charset="0"/>
                              <a:cs typeface="Times New Roman" panose="02020603050405020304" pitchFamily="18" charset="0"/>
                            </a:rPr>
                            <m:t>𝑆</m:t>
                          </m:r>
                        </m:num>
                        <m:den>
                          <m:sSub>
                            <m:sSubPr>
                              <m:ctrlPr>
                                <a:rPr lang="az-Latn-AZ" i="1" kern="100">
                                  <a:latin typeface="Cambria Math" panose="02040503050406030204" pitchFamily="18" charset="0"/>
                                  <a:ea typeface="Times New Roman" panose="02020603050405020304" pitchFamily="18" charset="0"/>
                                  <a:cs typeface="Times New Roman" panose="02020603050405020304" pitchFamily="18" charset="0"/>
                                </a:rPr>
                              </m:ctrlPr>
                            </m:sSubPr>
                            <m:e>
                              <m:r>
                                <a:rPr lang="az-Latn-AZ" i="1" kern="100">
                                  <a:latin typeface="Cambria Math" panose="02040503050406030204" pitchFamily="18" charset="0"/>
                                  <a:ea typeface="Times New Roman" panose="02020603050405020304" pitchFamily="18" charset="0"/>
                                  <a:cs typeface="Times New Roman" panose="02020603050405020304" pitchFamily="18" charset="0"/>
                                </a:rPr>
                                <m:t>𝑆</m:t>
                              </m:r>
                            </m:e>
                            <m:sub>
                              <m:r>
                                <a:rPr lang="az-Latn-AZ" i="1" kern="100">
                                  <a:latin typeface="Cambria Math" panose="02040503050406030204" pitchFamily="18" charset="0"/>
                                  <a:ea typeface="Times New Roman" panose="02020603050405020304" pitchFamily="18" charset="0"/>
                                  <a:cs typeface="Times New Roman" panose="02020603050405020304" pitchFamily="18" charset="0"/>
                                </a:rPr>
                                <m:t>𝑠</m:t>
                              </m:r>
                            </m:sub>
                          </m:sSub>
                        </m:den>
                      </m:f>
                      <m:r>
                        <a:rPr lang="az-Latn-AZ" i="1" kern="100">
                          <a:latin typeface="Cambria Math" panose="02040503050406030204" pitchFamily="18" charset="0"/>
                          <a:ea typeface="Times New Roman" panose="02020603050405020304" pitchFamily="18" charset="0"/>
                          <a:cs typeface="Times New Roman" panose="02020603050405020304" pitchFamily="18" charset="0"/>
                        </a:rPr>
                        <m:t>=</m:t>
                      </m:r>
                      <m:f>
                        <m:fPr>
                          <m:ctrlPr>
                            <a:rPr lang="az-Latn-AZ" i="1" kern="100">
                              <a:latin typeface="Cambria Math" panose="02040503050406030204" pitchFamily="18" charset="0"/>
                              <a:ea typeface="Times New Roman" panose="02020603050405020304" pitchFamily="18" charset="0"/>
                              <a:cs typeface="Times New Roman" panose="02020603050405020304" pitchFamily="18" charset="0"/>
                            </a:rPr>
                          </m:ctrlPr>
                        </m:fPr>
                        <m:num>
                          <m:r>
                            <a:rPr lang="az-Latn-AZ" i="1" kern="100">
                              <a:latin typeface="Cambria Math" panose="02040503050406030204" pitchFamily="18" charset="0"/>
                              <a:ea typeface="Times New Roman" panose="02020603050405020304" pitchFamily="18" charset="0"/>
                              <a:cs typeface="Times New Roman" panose="02020603050405020304" pitchFamily="18" charset="0"/>
                            </a:rPr>
                            <m:t>2,71</m:t>
                          </m:r>
                        </m:num>
                        <m:den>
                          <m:r>
                            <a:rPr lang="az-Latn-AZ" i="1" kern="100">
                              <a:latin typeface="Cambria Math" panose="02040503050406030204" pitchFamily="18" charset="0"/>
                              <a:ea typeface="Times New Roman" panose="02020603050405020304" pitchFamily="18" charset="0"/>
                              <a:cs typeface="Times New Roman" panose="02020603050405020304" pitchFamily="18" charset="0"/>
                            </a:rPr>
                            <m:t>0,635</m:t>
                          </m:r>
                          <m:sSup>
                            <m:sSupPr>
                              <m:ctrlPr>
                                <a:rPr lang="az-Latn-AZ" i="1" kern="100">
                                  <a:latin typeface="Cambria Math" panose="02040503050406030204" pitchFamily="18" charset="0"/>
                                  <a:ea typeface="Times New Roman" panose="02020603050405020304" pitchFamily="18" charset="0"/>
                                  <a:cs typeface="Times New Roman" panose="02020603050405020304" pitchFamily="18" charset="0"/>
                                </a:rPr>
                              </m:ctrlPr>
                            </m:sSupPr>
                            <m:e>
                              <m:r>
                                <a:rPr lang="az-Latn-AZ" i="1" kern="100">
                                  <a:latin typeface="Cambria Math" panose="02040503050406030204" pitchFamily="18" charset="0"/>
                                  <a:ea typeface="Times New Roman" panose="02020603050405020304" pitchFamily="18" charset="0"/>
                                  <a:cs typeface="Times New Roman" panose="02020603050405020304" pitchFamily="18" charset="0"/>
                                </a:rPr>
                                <m:t>𝑚</m:t>
                              </m:r>
                            </m:e>
                            <m:sup>
                              <m:r>
                                <a:rPr lang="az-Latn-AZ" i="1" kern="100">
                                  <a:latin typeface="Cambria Math" panose="02040503050406030204" pitchFamily="18" charset="0"/>
                                  <a:ea typeface="Times New Roman" panose="02020603050405020304" pitchFamily="18" charset="0"/>
                                  <a:cs typeface="Times New Roman" panose="02020603050405020304" pitchFamily="18" charset="0"/>
                                </a:rPr>
                                <m:t>2</m:t>
                              </m:r>
                            </m:sup>
                          </m:sSup>
                        </m:den>
                      </m:f>
                      <m:r>
                        <a:rPr lang="az-Latn-AZ" i="1" kern="100">
                          <a:latin typeface="Cambria Math" panose="02040503050406030204" pitchFamily="18" charset="0"/>
                          <a:ea typeface="Times New Roman" panose="02020603050405020304" pitchFamily="18" charset="0"/>
                          <a:cs typeface="Times New Roman" panose="02020603050405020304" pitchFamily="18" charset="0"/>
                        </a:rPr>
                        <m:t>=4,26</m:t>
                      </m:r>
                    </m:oMath>
                  </m:oMathPara>
                </a14:m>
                <a:endParaRPr lang="az-Latn-AZ" sz="14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az-Latn-AZ" sz="1400" kern="100" dirty="0">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p:sp>
            <p:nvSpPr>
              <p:cNvPr id="2" name="Rectangle 1">
                <a:extLst>
                  <a:ext uri="{FF2B5EF4-FFF2-40B4-BE49-F238E27FC236}">
                    <a16:creationId xmlns:a16="http://schemas.microsoft.com/office/drawing/2014/main" id="{AEEDEAEC-19F6-4DB0-860D-EDFC303DEA62}"/>
                  </a:ext>
                </a:extLst>
              </p:cNvPr>
              <p:cNvSpPr>
                <a:spLocks noRot="1" noChangeAspect="1" noMove="1" noResize="1" noEditPoints="1" noAdjustHandles="1" noChangeArrowheads="1" noChangeShapeType="1" noTextEdit="1"/>
              </p:cNvSpPr>
              <p:nvPr/>
            </p:nvSpPr>
            <p:spPr>
              <a:xfrm>
                <a:off x="622852" y="640309"/>
                <a:ext cx="10986052" cy="6435673"/>
              </a:xfrm>
              <a:prstGeom prst="rect">
                <a:avLst/>
              </a:prstGeom>
              <a:blipFill>
                <a:blip r:embed="rId2"/>
                <a:stretch>
                  <a:fillRect l="-444" r="-499"/>
                </a:stretch>
              </a:blipFill>
            </p:spPr>
            <p:txBody>
              <a:bodyPr/>
              <a:lstStyle/>
              <a:p>
                <a:r>
                  <a:rPr lang="az-Latn-AZ">
                    <a:noFill/>
                  </a:rPr>
                  <a:t> </a:t>
                </a:r>
              </a:p>
            </p:txBody>
          </p:sp>
        </mc:Fallback>
      </mc:AlternateContent>
    </p:spTree>
    <p:extLst>
      <p:ext uri="{BB962C8B-B14F-4D97-AF65-F5344CB8AC3E}">
        <p14:creationId xmlns:p14="http://schemas.microsoft.com/office/powerpoint/2010/main" val="116775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Rectangle 1">
                <a:extLst>
                  <a:ext uri="{FF2B5EF4-FFF2-40B4-BE49-F238E27FC236}">
                    <a16:creationId xmlns:a16="http://schemas.microsoft.com/office/drawing/2014/main" id="{EDEDD5B8-A47F-461C-B377-A680E3ED5BC1}"/>
                  </a:ext>
                </a:extLst>
              </p:cNvPr>
              <p:cNvSpPr/>
              <p:nvPr/>
            </p:nvSpPr>
            <p:spPr>
              <a:xfrm>
                <a:off x="384313" y="1431235"/>
                <a:ext cx="9700591" cy="3809376"/>
              </a:xfrm>
              <a:prstGeom prst="rect">
                <a:avLst/>
              </a:prstGeom>
            </p:spPr>
            <p:txBody>
              <a:bodyPr wrap="square">
                <a:spAutoFit/>
              </a:bodyPr>
              <a:lstStyle/>
              <a:p>
                <a:pPr algn="just">
                  <a:lnSpc>
                    <a:spcPct val="107000"/>
                  </a:lnSpc>
                  <a:spcAft>
                    <a:spcPts val="800"/>
                  </a:spcAft>
                </a:pPr>
                <a:r>
                  <a:rPr lang="az-Latn-AZ" sz="2400" kern="100" dirty="0">
                    <a:latin typeface="Times New Roman" panose="02020603050405020304" pitchFamily="18" charset="0"/>
                    <a:ea typeface="Calibri" panose="020F0502020204030204" pitchFamily="34" charset="0"/>
                    <a:cs typeface="Times New Roman" panose="02020603050405020304" pitchFamily="18" charset="0"/>
                  </a:rPr>
                  <a:t>D=0,9m kəsiyi S=0,635 </a:t>
                </a:r>
                <a14:m>
                  <m:oMath xmlns:m="http://schemas.openxmlformats.org/officeDocument/2006/math">
                    <m:r>
                      <a:rPr lang="az-Latn-AZ" sz="2400" i="1" kern="100">
                        <a:latin typeface="Cambria Math" panose="02040503050406030204" pitchFamily="18" charset="0"/>
                        <a:ea typeface="Times New Roman" panose="02020603050405020304" pitchFamily="18" charset="0"/>
                        <a:cs typeface="Times New Roman" panose="02020603050405020304" pitchFamily="18" charset="0"/>
                      </a:rPr>
                      <m:t>∙</m:t>
                    </m:r>
                  </m:oMath>
                </a14:m>
                <a:r>
                  <a:rPr lang="az-Latn-AZ" sz="2400" kern="100" dirty="0">
                    <a:latin typeface="Times New Roman" panose="02020603050405020304" pitchFamily="18" charset="0"/>
                    <a:ea typeface="Calibri" panose="020F0502020204030204" pitchFamily="34" charset="0"/>
                    <a:cs typeface="Times New Roman" panose="02020603050405020304" pitchFamily="18" charset="0"/>
                  </a:rPr>
                  <a:t> 5=3,17 </a:t>
                </a:r>
                <a14:m>
                  <m:oMath xmlns:m="http://schemas.openxmlformats.org/officeDocument/2006/math">
                    <m:sSup>
                      <m:sSupPr>
                        <m:ctrlPr>
                          <a:rPr lang="az-Latn-AZ" sz="2400" i="1" kern="100">
                            <a:latin typeface="Cambria Math" panose="02040503050406030204" pitchFamily="18" charset="0"/>
                            <a:ea typeface="Times New Roman" panose="02020603050405020304" pitchFamily="18" charset="0"/>
                            <a:cs typeface="Times New Roman" panose="02020603050405020304" pitchFamily="18" charset="0"/>
                          </a:rPr>
                        </m:ctrlPr>
                      </m:sSupPr>
                      <m:e>
                        <m:r>
                          <a:rPr lang="az-Latn-AZ" sz="2400" i="1" kern="100">
                            <a:latin typeface="Cambria Math" panose="02040503050406030204" pitchFamily="18" charset="0"/>
                            <a:ea typeface="Times New Roman" panose="02020603050405020304" pitchFamily="18" charset="0"/>
                            <a:cs typeface="Times New Roman" panose="02020603050405020304" pitchFamily="18" charset="0"/>
                          </a:rPr>
                          <m:t>𝑚</m:t>
                        </m:r>
                      </m:e>
                      <m:sup>
                        <m:r>
                          <a:rPr lang="az-Latn-AZ" sz="2400" i="1" kern="100">
                            <a:latin typeface="Cambria Math" panose="02040503050406030204" pitchFamily="18" charset="0"/>
                            <a:ea typeface="Times New Roman" panose="02020603050405020304" pitchFamily="18" charset="0"/>
                            <a:cs typeface="Times New Roman" panose="02020603050405020304" pitchFamily="18" charset="0"/>
                          </a:rPr>
                          <m:t>2</m:t>
                        </m:r>
                      </m:sup>
                    </m:sSup>
                  </m:oMath>
                </a14:m>
                <a:r>
                  <a:rPr lang="az-Latn-AZ" sz="2400" kern="100" dirty="0">
                    <a:latin typeface="Times New Roman" panose="02020603050405020304" pitchFamily="18" charset="0"/>
                    <a:ea typeface="Calibri" panose="020F0502020204030204" pitchFamily="34" charset="0"/>
                    <a:cs typeface="Times New Roman" panose="02020603050405020304" pitchFamily="18" charset="0"/>
                  </a:rPr>
                  <a:t> olan 5 siklonun şərti sürətini təyin edək.</a:t>
                </a:r>
                <a:endParaRPr lang="az-Latn-AZ" kern="1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az-Latn-AZ" sz="2400" kern="100" dirty="0">
                    <a:latin typeface="Times New Roman" panose="02020603050405020304" pitchFamily="18" charset="0"/>
                    <a:ea typeface="Calibri" panose="020F0502020204030204" pitchFamily="34" charset="0"/>
                    <a:cs typeface="Times New Roman" panose="02020603050405020304" pitchFamily="18" charset="0"/>
                  </a:rPr>
                  <a:t>                                       </a:t>
                </a:r>
                <a14:m>
                  <m:oMath xmlns:m="http://schemas.openxmlformats.org/officeDocument/2006/math">
                    <m:sSub>
                      <m:sSubPr>
                        <m:ctrlPr>
                          <a:rPr lang="az-Latn-AZ" sz="2400" i="1" kern="100">
                            <a:latin typeface="Cambria Math" panose="02040503050406030204" pitchFamily="18" charset="0"/>
                            <a:ea typeface="Times New Roman" panose="02020603050405020304" pitchFamily="18" charset="0"/>
                            <a:cs typeface="Times New Roman" panose="02020603050405020304" pitchFamily="18" charset="0"/>
                          </a:rPr>
                        </m:ctrlPr>
                      </m:sSubPr>
                      <m:e>
                        <m:r>
                          <a:rPr lang="az-Latn-AZ" sz="2400" i="1" kern="100">
                            <a:latin typeface="Cambria Math" panose="02040503050406030204" pitchFamily="18" charset="0"/>
                            <a:ea typeface="Times New Roman" panose="02020603050405020304" pitchFamily="18" charset="0"/>
                            <a:cs typeface="Times New Roman" panose="02020603050405020304" pitchFamily="18" charset="0"/>
                          </a:rPr>
                          <m:t>𝑉</m:t>
                        </m:r>
                      </m:e>
                      <m:sub>
                        <m:r>
                          <a:rPr lang="az-Latn-AZ" sz="2400" i="1" kern="100">
                            <a:latin typeface="Cambria Math" panose="02040503050406030204" pitchFamily="18" charset="0"/>
                            <a:ea typeface="Times New Roman" panose="02020603050405020304" pitchFamily="18" charset="0"/>
                            <a:cs typeface="Times New Roman" panose="02020603050405020304" pitchFamily="18" charset="0"/>
                          </a:rPr>
                          <m:t>şə</m:t>
                        </m:r>
                        <m:r>
                          <a:rPr lang="az-Latn-AZ" sz="2400" i="1" kern="100">
                            <a:latin typeface="Cambria Math" panose="02040503050406030204" pitchFamily="18" charset="0"/>
                            <a:ea typeface="Times New Roman" panose="02020603050405020304" pitchFamily="18" charset="0"/>
                            <a:cs typeface="Times New Roman" panose="02020603050405020304" pitchFamily="18" charset="0"/>
                          </a:rPr>
                          <m:t>𝑟</m:t>
                        </m:r>
                      </m:sub>
                    </m:sSub>
                    <m:r>
                      <a:rPr lang="az-Latn-AZ" sz="2400" i="1" kern="100">
                        <a:latin typeface="Cambria Math" panose="02040503050406030204" pitchFamily="18" charset="0"/>
                        <a:ea typeface="Times New Roman" panose="02020603050405020304" pitchFamily="18" charset="0"/>
                        <a:cs typeface="Times New Roman" panose="02020603050405020304" pitchFamily="18" charset="0"/>
                      </a:rPr>
                      <m:t>=</m:t>
                    </m:r>
                    <m:f>
                      <m:fPr>
                        <m:ctrlPr>
                          <a:rPr lang="az-Latn-AZ" sz="2400" i="1" kern="100">
                            <a:latin typeface="Cambria Math" panose="02040503050406030204" pitchFamily="18" charset="0"/>
                            <a:ea typeface="Times New Roman" panose="02020603050405020304" pitchFamily="18" charset="0"/>
                            <a:cs typeface="Times New Roman" panose="02020603050405020304" pitchFamily="18" charset="0"/>
                          </a:rPr>
                        </m:ctrlPr>
                      </m:fPr>
                      <m:num>
                        <m:r>
                          <a:rPr lang="az-Latn-AZ" sz="2400" i="1" kern="100">
                            <a:latin typeface="Cambria Math" panose="02040503050406030204" pitchFamily="18" charset="0"/>
                            <a:ea typeface="Times New Roman" panose="02020603050405020304" pitchFamily="18" charset="0"/>
                            <a:cs typeface="Times New Roman" panose="02020603050405020304" pitchFamily="18" charset="0"/>
                          </a:rPr>
                          <m:t>36500</m:t>
                        </m:r>
                      </m:num>
                      <m:den>
                        <m:r>
                          <a:rPr lang="az-Latn-AZ" sz="2400" i="1" kern="100">
                            <a:latin typeface="Cambria Math" panose="02040503050406030204" pitchFamily="18" charset="0"/>
                            <a:ea typeface="Times New Roman" panose="02020603050405020304" pitchFamily="18" charset="0"/>
                            <a:cs typeface="Times New Roman" panose="02020603050405020304" pitchFamily="18" charset="0"/>
                          </a:rPr>
                          <m:t>3600∙3,17</m:t>
                        </m:r>
                      </m:den>
                    </m:f>
                    <m:r>
                      <a:rPr lang="az-Latn-AZ" sz="2400" i="1" kern="100">
                        <a:latin typeface="Cambria Math" panose="02040503050406030204" pitchFamily="18" charset="0"/>
                        <a:ea typeface="Times New Roman" panose="02020603050405020304" pitchFamily="18" charset="0"/>
                        <a:cs typeface="Times New Roman" panose="02020603050405020304" pitchFamily="18" charset="0"/>
                      </a:rPr>
                      <m:t>=3,19</m:t>
                    </m:r>
                    <m:f>
                      <m:fPr>
                        <m:ctrlPr>
                          <a:rPr lang="az-Latn-AZ" sz="2400" i="1" kern="100">
                            <a:latin typeface="Cambria Math" panose="02040503050406030204" pitchFamily="18" charset="0"/>
                            <a:ea typeface="Times New Roman" panose="02020603050405020304" pitchFamily="18" charset="0"/>
                            <a:cs typeface="Times New Roman" panose="02020603050405020304" pitchFamily="18" charset="0"/>
                          </a:rPr>
                        </m:ctrlPr>
                      </m:fPr>
                      <m:num>
                        <m:r>
                          <a:rPr lang="az-Latn-AZ" sz="2400" i="1" kern="100">
                            <a:latin typeface="Cambria Math" panose="02040503050406030204" pitchFamily="18" charset="0"/>
                            <a:ea typeface="Times New Roman" panose="02020603050405020304" pitchFamily="18" charset="0"/>
                            <a:cs typeface="Times New Roman" panose="02020603050405020304" pitchFamily="18" charset="0"/>
                          </a:rPr>
                          <m:t>𝑚</m:t>
                        </m:r>
                      </m:num>
                      <m:den>
                        <m:r>
                          <a:rPr lang="az-Latn-AZ" sz="2400" i="1" kern="100">
                            <a:latin typeface="Cambria Math" panose="02040503050406030204" pitchFamily="18" charset="0"/>
                            <a:ea typeface="Times New Roman" panose="02020603050405020304" pitchFamily="18" charset="0"/>
                            <a:cs typeface="Times New Roman" panose="02020603050405020304" pitchFamily="18" charset="0"/>
                          </a:rPr>
                          <m:t>𝑠𝑎𝑛</m:t>
                        </m:r>
                      </m:den>
                    </m:f>
                  </m:oMath>
                </a14:m>
                <a:endParaRPr lang="az-Latn-AZ" kern="1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14:m>
                  <m:oMathPara xmlns:m="http://schemas.openxmlformats.org/officeDocument/2006/math">
                    <m:oMathParaPr>
                      <m:jc m:val="centerGroup"/>
                    </m:oMathParaPr>
                    <m:oMath xmlns:m="http://schemas.openxmlformats.org/officeDocument/2006/math">
                      <m:r>
                        <a:rPr lang="az-Latn-AZ" sz="2400" i="1" kern="100">
                          <a:latin typeface="Cambria Math" panose="02040503050406030204" pitchFamily="18" charset="0"/>
                          <a:ea typeface="Times New Roman" panose="02020603050405020304" pitchFamily="18" charset="0"/>
                          <a:cs typeface="Times New Roman" panose="02020603050405020304" pitchFamily="18" charset="0"/>
                        </a:rPr>
                        <m:t>∆</m:t>
                      </m:r>
                      <m:r>
                        <a:rPr lang="az-Latn-AZ" sz="2400" i="1" kern="100">
                          <a:latin typeface="Cambria Math" panose="02040503050406030204" pitchFamily="18" charset="0"/>
                          <a:ea typeface="Times New Roman" panose="02020603050405020304" pitchFamily="18" charset="0"/>
                          <a:cs typeface="Times New Roman" panose="02020603050405020304" pitchFamily="18" charset="0"/>
                        </a:rPr>
                        <m:t>𝑃</m:t>
                      </m:r>
                      <m:r>
                        <a:rPr lang="az-Latn-AZ" sz="2400" i="1" kern="100">
                          <a:latin typeface="Cambria Math" panose="02040503050406030204" pitchFamily="18" charset="0"/>
                          <a:ea typeface="Times New Roman" panose="02020603050405020304" pitchFamily="18" charset="0"/>
                          <a:cs typeface="Times New Roman" panose="02020603050405020304" pitchFamily="18" charset="0"/>
                        </a:rPr>
                        <m:t>=</m:t>
                      </m:r>
                      <m:r>
                        <a:rPr lang="az-Latn-AZ" sz="2400" i="1" kern="100">
                          <a:latin typeface="Cambria Math" panose="02040503050406030204" pitchFamily="18" charset="0"/>
                          <a:ea typeface="Times New Roman" panose="02020603050405020304" pitchFamily="18" charset="0"/>
                          <a:cs typeface="Times New Roman" panose="02020603050405020304" pitchFamily="18" charset="0"/>
                        </a:rPr>
                        <m:t>𝜉</m:t>
                      </m:r>
                      <m:r>
                        <a:rPr lang="az-Latn-AZ" sz="2400" kern="100">
                          <a:latin typeface="Cambria Math" panose="02040503050406030204" pitchFamily="18" charset="0"/>
                          <a:ea typeface="Calibri" panose="020F0502020204030204" pitchFamily="34" charset="0"/>
                          <a:cs typeface="Times New Roman" panose="02020603050405020304" pitchFamily="18" charset="0"/>
                        </a:rPr>
                        <m:t> </m:t>
                      </m:r>
                      <m:r>
                        <m:rPr>
                          <m:sty m:val="p"/>
                        </m:rPr>
                        <a:rPr lang="az-Latn-AZ" sz="2400" kern="100">
                          <a:latin typeface="Cambria Math" panose="02040503050406030204" pitchFamily="18" charset="0"/>
                          <a:ea typeface="Calibri" panose="020F0502020204030204" pitchFamily="34" charset="0"/>
                          <a:cs typeface="Times New Roman" panose="02020603050405020304" pitchFamily="18" charset="0"/>
                        </a:rPr>
                        <m:t>ρ</m:t>
                      </m:r>
                      <m:f>
                        <m:fPr>
                          <m:ctrlPr>
                            <a:rPr lang="az-Latn-AZ" sz="2400" i="1" kern="100">
                              <a:latin typeface="Cambria Math" panose="02040503050406030204" pitchFamily="18" charset="0"/>
                              <a:ea typeface="Calibri" panose="020F0502020204030204" pitchFamily="34" charset="0"/>
                              <a:cs typeface="Times New Roman" panose="02020603050405020304" pitchFamily="18" charset="0"/>
                            </a:rPr>
                          </m:ctrlPr>
                        </m:fPr>
                        <m:num>
                          <m:sSubSup>
                            <m:sSubSupPr>
                              <m:ctrlPr>
                                <a:rPr lang="az-Latn-AZ" sz="2400" i="1" kern="100">
                                  <a:latin typeface="Cambria Math" panose="02040503050406030204" pitchFamily="18" charset="0"/>
                                  <a:ea typeface="Calibri" panose="020F0502020204030204" pitchFamily="34" charset="0"/>
                                  <a:cs typeface="Times New Roman" panose="02020603050405020304" pitchFamily="18" charset="0"/>
                                </a:rPr>
                              </m:ctrlPr>
                            </m:sSubSupPr>
                            <m:e>
                              <m:r>
                                <a:rPr lang="az-Latn-AZ" sz="2400" i="1" kern="100">
                                  <a:latin typeface="Cambria Math" panose="02040503050406030204" pitchFamily="18" charset="0"/>
                                  <a:ea typeface="Calibri" panose="020F0502020204030204" pitchFamily="34" charset="0"/>
                                  <a:cs typeface="Times New Roman" panose="02020603050405020304" pitchFamily="18" charset="0"/>
                                </a:rPr>
                                <m:t>𝑉</m:t>
                              </m:r>
                            </m:e>
                            <m:sub>
                              <m:r>
                                <a:rPr lang="az-Latn-AZ" sz="2400" i="1" kern="100">
                                  <a:latin typeface="Cambria Math" panose="02040503050406030204" pitchFamily="18" charset="0"/>
                                  <a:ea typeface="Calibri" panose="020F0502020204030204" pitchFamily="34" charset="0"/>
                                  <a:cs typeface="Times New Roman" panose="02020603050405020304" pitchFamily="18" charset="0"/>
                                </a:rPr>
                                <m:t>şə</m:t>
                              </m:r>
                              <m:r>
                                <a:rPr lang="az-Latn-AZ" sz="2400" i="1" kern="100">
                                  <a:latin typeface="Cambria Math" panose="02040503050406030204" pitchFamily="18" charset="0"/>
                                  <a:ea typeface="Calibri" panose="020F0502020204030204" pitchFamily="34" charset="0"/>
                                  <a:cs typeface="Times New Roman" panose="02020603050405020304" pitchFamily="18" charset="0"/>
                                </a:rPr>
                                <m:t>𝑟</m:t>
                              </m:r>
                            </m:sub>
                            <m:sup>
                              <m:r>
                                <a:rPr lang="az-Latn-AZ" sz="2400" i="1" kern="100">
                                  <a:latin typeface="Cambria Math" panose="02040503050406030204" pitchFamily="18" charset="0"/>
                                  <a:ea typeface="Calibri" panose="020F0502020204030204" pitchFamily="34" charset="0"/>
                                  <a:cs typeface="Times New Roman" panose="02020603050405020304" pitchFamily="18" charset="0"/>
                                </a:rPr>
                                <m:t>2</m:t>
                              </m:r>
                            </m:sup>
                          </m:sSubSup>
                        </m:num>
                        <m:den>
                          <m:r>
                            <a:rPr lang="az-Latn-AZ" sz="2400" i="1" kern="100">
                              <a:latin typeface="Cambria Math" panose="02040503050406030204" pitchFamily="18" charset="0"/>
                              <a:ea typeface="Calibri" panose="020F0502020204030204" pitchFamily="34" charset="0"/>
                              <a:cs typeface="Times New Roman" panose="02020603050405020304" pitchFamily="18" charset="0"/>
                            </a:rPr>
                            <m:t>2</m:t>
                          </m:r>
                        </m:den>
                      </m:f>
                      <m:r>
                        <a:rPr lang="az-Latn-AZ" sz="2400" i="1" kern="100">
                          <a:latin typeface="Cambria Math" panose="02040503050406030204" pitchFamily="18" charset="0"/>
                          <a:ea typeface="Calibri" panose="020F0502020204030204" pitchFamily="34" charset="0"/>
                          <a:cs typeface="Times New Roman" panose="02020603050405020304" pitchFamily="18" charset="0"/>
                        </a:rPr>
                        <m:t>=105∙1,87∙</m:t>
                      </m:r>
                      <m:f>
                        <m:fPr>
                          <m:ctrlPr>
                            <a:rPr lang="az-Latn-AZ" sz="2400" i="1" kern="100">
                              <a:latin typeface="Cambria Math" panose="02040503050406030204" pitchFamily="18" charset="0"/>
                              <a:ea typeface="Calibri" panose="020F0502020204030204" pitchFamily="34" charset="0"/>
                              <a:cs typeface="Times New Roman" panose="02020603050405020304" pitchFamily="18" charset="0"/>
                            </a:rPr>
                          </m:ctrlPr>
                        </m:fPr>
                        <m:num>
                          <m:sSup>
                            <m:sSupPr>
                              <m:ctrlPr>
                                <a:rPr lang="az-Latn-AZ" sz="2400" i="1" kern="100">
                                  <a:latin typeface="Cambria Math" panose="02040503050406030204" pitchFamily="18" charset="0"/>
                                  <a:ea typeface="Calibri" panose="020F0502020204030204" pitchFamily="34" charset="0"/>
                                  <a:cs typeface="Times New Roman" panose="02020603050405020304" pitchFamily="18" charset="0"/>
                                </a:rPr>
                              </m:ctrlPr>
                            </m:sSupPr>
                            <m:e>
                              <m:r>
                                <a:rPr lang="az-Latn-AZ" sz="2400" i="1" kern="100">
                                  <a:latin typeface="Cambria Math" panose="02040503050406030204" pitchFamily="18" charset="0"/>
                                  <a:ea typeface="Calibri" panose="020F0502020204030204" pitchFamily="34" charset="0"/>
                                  <a:cs typeface="Times New Roman" panose="02020603050405020304" pitchFamily="18" charset="0"/>
                                </a:rPr>
                                <m:t>3,73</m:t>
                              </m:r>
                            </m:e>
                            <m:sup>
                              <m:r>
                                <a:rPr lang="az-Latn-AZ" sz="2400" i="1" kern="100">
                                  <a:latin typeface="Cambria Math" panose="02040503050406030204" pitchFamily="18" charset="0"/>
                                  <a:ea typeface="Calibri" panose="020F0502020204030204" pitchFamily="34" charset="0"/>
                                  <a:cs typeface="Times New Roman" panose="02020603050405020304" pitchFamily="18" charset="0"/>
                                </a:rPr>
                                <m:t>2</m:t>
                              </m:r>
                            </m:sup>
                          </m:sSup>
                        </m:num>
                        <m:den>
                          <m:r>
                            <a:rPr lang="az-Latn-AZ" sz="2400" i="1" kern="100">
                              <a:latin typeface="Cambria Math" panose="02040503050406030204" pitchFamily="18" charset="0"/>
                              <a:ea typeface="Calibri" panose="020F0502020204030204" pitchFamily="34" charset="0"/>
                              <a:cs typeface="Times New Roman" panose="02020603050405020304" pitchFamily="18" charset="0"/>
                            </a:rPr>
                            <m:t>2</m:t>
                          </m:r>
                        </m:den>
                      </m:f>
                      <m:r>
                        <a:rPr lang="az-Latn-AZ" sz="2400" i="1" kern="100">
                          <a:latin typeface="Cambria Math" panose="02040503050406030204" pitchFamily="18" charset="0"/>
                          <a:ea typeface="Calibri" panose="020F0502020204030204" pitchFamily="34" charset="0"/>
                          <a:cs typeface="Times New Roman" panose="02020603050405020304" pitchFamily="18" charset="0"/>
                        </a:rPr>
                        <m:t>=999</m:t>
                      </m:r>
                      <m:f>
                        <m:fPr>
                          <m:ctrlPr>
                            <a:rPr lang="az-Latn-AZ" sz="2400" i="1" kern="100">
                              <a:latin typeface="Cambria Math" panose="02040503050406030204" pitchFamily="18" charset="0"/>
                              <a:ea typeface="Calibri" panose="020F0502020204030204" pitchFamily="34" charset="0"/>
                              <a:cs typeface="Times New Roman" panose="02020603050405020304" pitchFamily="18" charset="0"/>
                            </a:rPr>
                          </m:ctrlPr>
                        </m:fPr>
                        <m:num>
                          <m:r>
                            <a:rPr lang="az-Latn-AZ" sz="2400" i="1" kern="100">
                              <a:latin typeface="Cambria Math" panose="02040503050406030204" pitchFamily="18" charset="0"/>
                              <a:ea typeface="Calibri" panose="020F0502020204030204" pitchFamily="34" charset="0"/>
                              <a:cs typeface="Times New Roman" panose="02020603050405020304" pitchFamily="18" charset="0"/>
                            </a:rPr>
                            <m:t>𝑚</m:t>
                          </m:r>
                        </m:num>
                        <m:den>
                          <m:r>
                            <a:rPr lang="az-Latn-AZ" sz="2400" i="1" kern="100">
                              <a:latin typeface="Cambria Math" panose="02040503050406030204" pitchFamily="18" charset="0"/>
                              <a:ea typeface="Calibri" panose="020F0502020204030204" pitchFamily="34" charset="0"/>
                              <a:cs typeface="Times New Roman" panose="02020603050405020304" pitchFamily="18" charset="0"/>
                            </a:rPr>
                            <m:t>𝑠𝑎𝑛</m:t>
                          </m:r>
                        </m:den>
                      </m:f>
                    </m:oMath>
                  </m:oMathPara>
                </a14:m>
                <a:endParaRPr lang="az-Latn-AZ" kern="1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az-Latn-AZ" sz="2400" kern="100" dirty="0">
                    <a:latin typeface="Times New Roman" panose="02020603050405020304" pitchFamily="18" charset="0"/>
                    <a:ea typeface="Calibri" panose="020F0502020204030204" pitchFamily="34" charset="0"/>
                    <a:cs typeface="Times New Roman" panose="02020603050405020304" pitchFamily="18" charset="0"/>
                  </a:rPr>
                  <a:t> </a:t>
                </a:r>
                <a:endParaRPr lang="az-Latn-AZ" kern="1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az-Latn-AZ" sz="2400" kern="100" dirty="0">
                    <a:latin typeface="Times New Roman" panose="02020603050405020304" pitchFamily="18" charset="0"/>
                    <a:ea typeface="Calibri" panose="020F0502020204030204" pitchFamily="34" charset="0"/>
                    <a:cs typeface="Times New Roman" panose="02020603050405020304" pitchFamily="18" charset="0"/>
                  </a:rPr>
                  <a:t>Uyğun olaraq giriş borunun kəsiyinin sahəsini təyin edək.</a:t>
                </a:r>
                <a:endParaRPr lang="az-Latn-AZ" kern="1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1200"/>
                  </a:spcAft>
                </a:pPr>
                <a:r>
                  <a:rPr lang="az-Latn-AZ" sz="2400" kern="100" dirty="0">
                    <a:latin typeface="Times New Roman" panose="02020603050405020304" pitchFamily="18" charset="0"/>
                    <a:ea typeface="Calibri" panose="020F0502020204030204" pitchFamily="34" charset="0"/>
                    <a:cs typeface="Times New Roman" panose="02020603050405020304" pitchFamily="18" charset="0"/>
                  </a:rPr>
                  <a:t>                              </a:t>
                </a:r>
                <a14:m>
                  <m:oMath xmlns:m="http://schemas.openxmlformats.org/officeDocument/2006/math">
                    <m:r>
                      <a:rPr lang="az-Latn-AZ" sz="2400" i="1" kern="100">
                        <a:latin typeface="Cambria Math" panose="02040503050406030204" pitchFamily="18" charset="0"/>
                        <a:ea typeface="Times New Roman" panose="02020603050405020304" pitchFamily="18" charset="0"/>
                        <a:cs typeface="Times New Roman" panose="02020603050405020304" pitchFamily="18" charset="0"/>
                      </a:rPr>
                      <m:t>𝑉</m:t>
                    </m:r>
                    <m:r>
                      <a:rPr lang="az-Latn-AZ" sz="2400" i="1" kern="100">
                        <a:latin typeface="Cambria Math" panose="02040503050406030204" pitchFamily="18" charset="0"/>
                        <a:ea typeface="Times New Roman" panose="02020603050405020304" pitchFamily="18" charset="0"/>
                        <a:cs typeface="Times New Roman" panose="02020603050405020304" pitchFamily="18" charset="0"/>
                      </a:rPr>
                      <m:t>=</m:t>
                    </m:r>
                    <m:f>
                      <m:fPr>
                        <m:ctrlPr>
                          <a:rPr lang="az-Latn-AZ" sz="2400" i="1" kern="100">
                            <a:latin typeface="Cambria Math" panose="02040503050406030204" pitchFamily="18" charset="0"/>
                            <a:ea typeface="Times New Roman" panose="02020603050405020304" pitchFamily="18" charset="0"/>
                            <a:cs typeface="Times New Roman" panose="02020603050405020304" pitchFamily="18" charset="0"/>
                          </a:rPr>
                        </m:ctrlPr>
                      </m:fPr>
                      <m:num>
                        <m:r>
                          <a:rPr lang="az-Latn-AZ" sz="2400" i="1" kern="100">
                            <a:latin typeface="Cambria Math" panose="02040503050406030204" pitchFamily="18" charset="0"/>
                            <a:ea typeface="Times New Roman" panose="02020603050405020304" pitchFamily="18" charset="0"/>
                            <a:cs typeface="Times New Roman" panose="02020603050405020304" pitchFamily="18" charset="0"/>
                          </a:rPr>
                          <m:t>𝑄</m:t>
                        </m:r>
                      </m:num>
                      <m:den>
                        <m:r>
                          <a:rPr lang="az-Latn-AZ" sz="2400" i="1" kern="100">
                            <a:latin typeface="Cambria Math" panose="02040503050406030204" pitchFamily="18" charset="0"/>
                            <a:ea typeface="Times New Roman" panose="02020603050405020304" pitchFamily="18" charset="0"/>
                            <a:cs typeface="Times New Roman" panose="02020603050405020304" pitchFamily="18" charset="0"/>
                          </a:rPr>
                          <m:t>3600∙</m:t>
                        </m:r>
                        <m:sSub>
                          <m:sSubPr>
                            <m:ctrlPr>
                              <a:rPr lang="az-Latn-AZ" sz="2400" i="1" kern="100">
                                <a:latin typeface="Cambria Math" panose="02040503050406030204" pitchFamily="18" charset="0"/>
                                <a:ea typeface="Times New Roman" panose="02020603050405020304" pitchFamily="18" charset="0"/>
                                <a:cs typeface="Times New Roman" panose="02020603050405020304" pitchFamily="18" charset="0"/>
                              </a:rPr>
                            </m:ctrlPr>
                          </m:sSubPr>
                          <m:e>
                            <m:r>
                              <a:rPr lang="az-Latn-AZ" sz="2400" i="1" kern="100">
                                <a:latin typeface="Cambria Math" panose="02040503050406030204" pitchFamily="18" charset="0"/>
                                <a:ea typeface="Times New Roman" panose="02020603050405020304" pitchFamily="18" charset="0"/>
                                <a:cs typeface="Times New Roman" panose="02020603050405020304" pitchFamily="18" charset="0"/>
                              </a:rPr>
                              <m:t>𝑆</m:t>
                            </m:r>
                          </m:e>
                          <m:sub>
                            <m:r>
                              <a:rPr lang="az-Latn-AZ" sz="2400" i="1" kern="100">
                                <a:latin typeface="Cambria Math" panose="02040503050406030204" pitchFamily="18" charset="0"/>
                                <a:ea typeface="Times New Roman" panose="02020603050405020304" pitchFamily="18" charset="0"/>
                                <a:cs typeface="Times New Roman" panose="02020603050405020304" pitchFamily="18" charset="0"/>
                              </a:rPr>
                              <m:t>𝐵𝑋</m:t>
                            </m:r>
                          </m:sub>
                        </m:sSub>
                        <m:r>
                          <a:rPr lang="az-Latn-AZ" sz="2400" i="1" kern="100">
                            <a:latin typeface="Cambria Math" panose="02040503050406030204" pitchFamily="18" charset="0"/>
                            <a:ea typeface="Times New Roman" panose="02020603050405020304" pitchFamily="18" charset="0"/>
                            <a:cs typeface="Times New Roman" panose="02020603050405020304" pitchFamily="18" charset="0"/>
                          </a:rPr>
                          <m:t>∙</m:t>
                        </m:r>
                        <m:r>
                          <a:rPr lang="az-Latn-AZ" sz="2400" i="1" kern="100">
                            <a:latin typeface="Cambria Math" panose="02040503050406030204" pitchFamily="18" charset="0"/>
                            <a:ea typeface="Times New Roman" panose="02020603050405020304" pitchFamily="18" charset="0"/>
                            <a:cs typeface="Times New Roman" panose="02020603050405020304" pitchFamily="18" charset="0"/>
                          </a:rPr>
                          <m:t>𝑛</m:t>
                        </m:r>
                      </m:den>
                    </m:f>
                    <m:r>
                      <a:rPr lang="az-Latn-AZ" sz="2400" i="1" kern="100">
                        <a:latin typeface="Cambria Math" panose="02040503050406030204" pitchFamily="18" charset="0"/>
                        <a:ea typeface="Times New Roman" panose="02020603050405020304" pitchFamily="18" charset="0"/>
                        <a:cs typeface="Times New Roman" panose="02020603050405020304" pitchFamily="18" charset="0"/>
                      </a:rPr>
                      <m:t>=</m:t>
                    </m:r>
                    <m:f>
                      <m:fPr>
                        <m:ctrlPr>
                          <a:rPr lang="az-Latn-AZ" sz="2400" i="1" kern="100">
                            <a:latin typeface="Cambria Math" panose="02040503050406030204" pitchFamily="18" charset="0"/>
                            <a:ea typeface="Times New Roman" panose="02020603050405020304" pitchFamily="18" charset="0"/>
                            <a:cs typeface="Times New Roman" panose="02020603050405020304" pitchFamily="18" charset="0"/>
                          </a:rPr>
                        </m:ctrlPr>
                      </m:fPr>
                      <m:num>
                        <m:r>
                          <a:rPr lang="az-Latn-AZ" sz="2400" i="1" kern="100">
                            <a:latin typeface="Cambria Math" panose="02040503050406030204" pitchFamily="18" charset="0"/>
                            <a:ea typeface="Times New Roman" panose="02020603050405020304" pitchFamily="18" charset="0"/>
                            <a:cs typeface="Times New Roman" panose="02020603050405020304" pitchFamily="18" charset="0"/>
                          </a:rPr>
                          <m:t>36500</m:t>
                        </m:r>
                      </m:num>
                      <m:den>
                        <m:r>
                          <a:rPr lang="az-Latn-AZ" sz="2400" i="1" kern="100">
                            <a:latin typeface="Cambria Math" panose="02040503050406030204" pitchFamily="18" charset="0"/>
                            <a:ea typeface="Times New Roman" panose="02020603050405020304" pitchFamily="18" charset="0"/>
                            <a:cs typeface="Times New Roman" panose="02020603050405020304" pitchFamily="18" charset="0"/>
                          </a:rPr>
                          <m:t>3600∙0,0846∙5</m:t>
                        </m:r>
                      </m:den>
                    </m:f>
                    <m:r>
                      <a:rPr lang="az-Latn-AZ" sz="2400" i="1" kern="100">
                        <a:latin typeface="Cambria Math" panose="02040503050406030204" pitchFamily="18" charset="0"/>
                        <a:ea typeface="Times New Roman" panose="02020603050405020304" pitchFamily="18" charset="0"/>
                        <a:cs typeface="Times New Roman" panose="02020603050405020304" pitchFamily="18" charset="0"/>
                      </a:rPr>
                      <m:t>=23,96</m:t>
                    </m:r>
                    <m:f>
                      <m:fPr>
                        <m:ctrlPr>
                          <a:rPr lang="az-Latn-AZ" sz="2400" i="1" kern="100">
                            <a:latin typeface="Cambria Math" panose="02040503050406030204" pitchFamily="18" charset="0"/>
                            <a:ea typeface="Times New Roman" panose="02020603050405020304" pitchFamily="18" charset="0"/>
                            <a:cs typeface="Times New Roman" panose="02020603050405020304" pitchFamily="18" charset="0"/>
                          </a:rPr>
                        </m:ctrlPr>
                      </m:fPr>
                      <m:num>
                        <m:r>
                          <a:rPr lang="az-Latn-AZ" sz="2400" i="1" kern="100">
                            <a:latin typeface="Cambria Math" panose="02040503050406030204" pitchFamily="18" charset="0"/>
                            <a:ea typeface="Times New Roman" panose="02020603050405020304" pitchFamily="18" charset="0"/>
                            <a:cs typeface="Times New Roman" panose="02020603050405020304" pitchFamily="18" charset="0"/>
                          </a:rPr>
                          <m:t>𝑚</m:t>
                        </m:r>
                      </m:num>
                      <m:den>
                        <m:r>
                          <a:rPr lang="az-Latn-AZ" sz="2400" i="1" kern="100">
                            <a:latin typeface="Cambria Math" panose="02040503050406030204" pitchFamily="18" charset="0"/>
                            <a:ea typeface="Times New Roman" panose="02020603050405020304" pitchFamily="18" charset="0"/>
                            <a:cs typeface="Times New Roman" panose="02020603050405020304" pitchFamily="18" charset="0"/>
                          </a:rPr>
                          <m:t>𝑠𝑎𝑛</m:t>
                        </m:r>
                      </m:den>
                    </m:f>
                  </m:oMath>
                </a14:m>
                <a:endParaRPr lang="az-Latn-AZ" sz="2400" dirty="0"/>
              </a:p>
            </p:txBody>
          </p:sp>
        </mc:Choice>
        <mc:Fallback>
          <p:sp>
            <p:nvSpPr>
              <p:cNvPr id="2" name="Rectangle 1">
                <a:extLst>
                  <a:ext uri="{FF2B5EF4-FFF2-40B4-BE49-F238E27FC236}">
                    <a16:creationId xmlns:a16="http://schemas.microsoft.com/office/drawing/2014/main" id="{EDEDD5B8-A47F-461C-B377-A680E3ED5BC1}"/>
                  </a:ext>
                </a:extLst>
              </p:cNvPr>
              <p:cNvSpPr>
                <a:spLocks noRot="1" noChangeAspect="1" noMove="1" noResize="1" noEditPoints="1" noAdjustHandles="1" noChangeArrowheads="1" noChangeShapeType="1" noTextEdit="1"/>
              </p:cNvSpPr>
              <p:nvPr/>
            </p:nvSpPr>
            <p:spPr>
              <a:xfrm>
                <a:off x="384313" y="1431235"/>
                <a:ext cx="9700591" cy="3809376"/>
              </a:xfrm>
              <a:prstGeom prst="rect">
                <a:avLst/>
              </a:prstGeom>
              <a:blipFill>
                <a:blip r:embed="rId2"/>
                <a:stretch>
                  <a:fillRect l="-943" t="-1280" r="-314"/>
                </a:stretch>
              </a:blipFill>
            </p:spPr>
            <p:txBody>
              <a:bodyPr/>
              <a:lstStyle/>
              <a:p>
                <a:r>
                  <a:rPr lang="az-Latn-AZ">
                    <a:noFill/>
                  </a:rPr>
                  <a:t> </a:t>
                </a:r>
              </a:p>
            </p:txBody>
          </p:sp>
        </mc:Fallback>
      </mc:AlternateContent>
    </p:spTree>
    <p:extLst>
      <p:ext uri="{BB962C8B-B14F-4D97-AF65-F5344CB8AC3E}">
        <p14:creationId xmlns:p14="http://schemas.microsoft.com/office/powerpoint/2010/main" val="32556023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Rectangle 1">
                <a:extLst>
                  <a:ext uri="{FF2B5EF4-FFF2-40B4-BE49-F238E27FC236}">
                    <a16:creationId xmlns:a16="http://schemas.microsoft.com/office/drawing/2014/main" id="{B001E0E2-E23A-423E-9BA3-1E1C40295DF0}"/>
                  </a:ext>
                </a:extLst>
              </p:cNvPr>
              <p:cNvSpPr/>
              <p:nvPr/>
            </p:nvSpPr>
            <p:spPr>
              <a:xfrm>
                <a:off x="768626" y="980661"/>
                <a:ext cx="8958470" cy="5198139"/>
              </a:xfrm>
              <a:prstGeom prst="rect">
                <a:avLst/>
              </a:prstGeom>
            </p:spPr>
            <p:txBody>
              <a:bodyPr wrap="square">
                <a:spAutoFit/>
              </a:bodyPr>
              <a:lstStyle/>
              <a:p>
                <a:pPr algn="just">
                  <a:lnSpc>
                    <a:spcPct val="150000"/>
                  </a:lnSpc>
                  <a:spcAft>
                    <a:spcPts val="0"/>
                  </a:spcAft>
                </a:pPr>
                <a:r>
                  <a:rPr lang="az-Latn-AZ" kern="100" dirty="0">
                    <a:latin typeface="Times New Roman" panose="02020603050405020304" pitchFamily="18" charset="0"/>
                    <a:ea typeface="Calibri" panose="020F0502020204030204" pitchFamily="34" charset="0"/>
                    <a:cs typeface="Times New Roman" panose="02020603050405020304" pitchFamily="18" charset="0"/>
                  </a:rPr>
                  <a:t>Elektrik süzgəcinin hesablanması onun səmərəlilik əmsalının təyin olunmasından ibarətdir. Aşağıdakı misalda bu hesablamanı göstərək:</a:t>
                </a:r>
              </a:p>
              <a:p>
                <a:r>
                  <a:rPr lang="az-Latn-AZ" dirty="0">
                    <a:latin typeface="Times New Roman" panose="02020603050405020304" pitchFamily="18" charset="0"/>
                    <a:cs typeface="Times New Roman" panose="02020603050405020304" pitchFamily="18" charset="0"/>
                  </a:rPr>
                  <a:t>Verilir: Konvertorun məhsuldarlığı 50T; oksigenin konvertoru üfürülmə intensivliyi 7m</a:t>
                </a:r>
                <a:r>
                  <a:rPr lang="az-Latn-AZ" baseline="30000" dirty="0">
                    <a:latin typeface="Times New Roman" panose="02020603050405020304" pitchFamily="18" charset="0"/>
                    <a:cs typeface="Times New Roman" panose="02020603050405020304" pitchFamily="18" charset="0"/>
                  </a:rPr>
                  <a:t>3</a:t>
                </a:r>
                <a:r>
                  <a:rPr lang="az-Latn-AZ" dirty="0">
                    <a:latin typeface="Times New Roman" panose="02020603050405020304" pitchFamily="18" charset="0"/>
                    <a:cs typeface="Times New Roman" panose="02020603050405020304" pitchFamily="18" charset="0"/>
                  </a:rPr>
                  <a:t>/T, dəq.; üfürülmə sürəti v=0,4 m/san. Konvertordan ayrılan qazları təmizləmək üçün elektrik süzgəcinin seçilməsi və hesablanması tələb olunur.</a:t>
                </a:r>
              </a:p>
              <a:p>
                <a:r>
                  <a:rPr lang="az-Latn-AZ" dirty="0">
                    <a:latin typeface="Times New Roman" panose="02020603050405020304" pitchFamily="18" charset="0"/>
                    <a:cs typeface="Times New Roman" panose="02020603050405020304" pitchFamily="18" charset="0"/>
                  </a:rPr>
                  <a:t>Konvertora üfürülən oksigenin ümumi həcmi</a:t>
                </a:r>
              </a:p>
              <a:p>
                <a14:m>
                  <m:oMathPara xmlns:m="http://schemas.openxmlformats.org/officeDocument/2006/math">
                    <m:oMathParaPr>
                      <m:jc m:val="centerGroup"/>
                    </m:oMathParaPr>
                    <m:oMath xmlns:m="http://schemas.openxmlformats.org/officeDocument/2006/math">
                      <m:r>
                        <a:rPr lang="az-Latn-AZ" i="1"/>
                        <m:t>𝑉</m:t>
                      </m:r>
                      <m:r>
                        <a:rPr lang="az-Latn-AZ" i="1"/>
                        <m:t>= </m:t>
                      </m:r>
                      <m:f>
                        <m:fPr>
                          <m:ctrlPr>
                            <a:rPr lang="az-Latn-AZ" i="1"/>
                          </m:ctrlPr>
                        </m:fPr>
                        <m:num>
                          <m:r>
                            <a:rPr lang="az-Latn-AZ" i="1"/>
                            <m:t>50∙7</m:t>
                          </m:r>
                        </m:num>
                        <m:den>
                          <m:r>
                            <a:rPr lang="az-Latn-AZ" i="1"/>
                            <m:t>60</m:t>
                          </m:r>
                        </m:den>
                      </m:f>
                      <m:r>
                        <a:rPr lang="az-Latn-AZ" i="1"/>
                        <m:t>=5,83 </m:t>
                      </m:r>
                      <m:f>
                        <m:fPr>
                          <m:type m:val="lin"/>
                          <m:ctrlPr>
                            <a:rPr lang="az-Latn-AZ" i="1"/>
                          </m:ctrlPr>
                        </m:fPr>
                        <m:num>
                          <m:sSup>
                            <m:sSupPr>
                              <m:ctrlPr>
                                <a:rPr lang="az-Latn-AZ" i="1"/>
                              </m:ctrlPr>
                            </m:sSupPr>
                            <m:e>
                              <m:r>
                                <a:rPr lang="az-Latn-AZ" i="1"/>
                                <m:t>𝑚</m:t>
                              </m:r>
                            </m:e>
                            <m:sup>
                              <m:r>
                                <a:rPr lang="az-Latn-AZ" i="1"/>
                                <m:t>3</m:t>
                              </m:r>
                            </m:sup>
                          </m:sSup>
                        </m:num>
                        <m:den>
                          <m:r>
                            <a:rPr lang="az-Latn-AZ" i="1"/>
                            <m:t>𝑠</m:t>
                          </m:r>
                        </m:den>
                      </m:f>
                    </m:oMath>
                  </m:oMathPara>
                </a14:m>
                <a:endParaRPr lang="az-Latn-AZ" dirty="0">
                  <a:latin typeface="Times New Roman" panose="02020603050405020304" pitchFamily="18" charset="0"/>
                  <a:cs typeface="Times New Roman" panose="02020603050405020304" pitchFamily="18" charset="0"/>
                </a:endParaRPr>
              </a:p>
              <a:p>
                <a:r>
                  <a:rPr lang="az-Latn-AZ" dirty="0">
                    <a:latin typeface="Times New Roman" panose="02020603050405020304" pitchFamily="18" charset="0"/>
                    <a:cs typeface="Times New Roman" panose="02020603050405020304" pitchFamily="18" charset="0"/>
                  </a:rPr>
                  <a:t>Aktiv Kəsiyin Sahəsi</a:t>
                </a:r>
              </a:p>
              <a:p>
                <a14:m>
                  <m:oMathPara xmlns:m="http://schemas.openxmlformats.org/officeDocument/2006/math">
                    <m:oMathParaPr>
                      <m:jc m:val="centerGroup"/>
                    </m:oMathParaPr>
                    <m:oMath xmlns:m="http://schemas.openxmlformats.org/officeDocument/2006/math">
                      <m:r>
                        <a:rPr lang="az-Latn-AZ" i="1"/>
                        <m:t>𝐹</m:t>
                      </m:r>
                      <m:r>
                        <a:rPr lang="az-Latn-AZ" i="1"/>
                        <m:t>=</m:t>
                      </m:r>
                      <m:f>
                        <m:fPr>
                          <m:ctrlPr>
                            <a:rPr lang="az-Latn-AZ" i="1"/>
                          </m:ctrlPr>
                        </m:fPr>
                        <m:num>
                          <m:r>
                            <a:rPr lang="az-Latn-AZ" i="1"/>
                            <m:t>𝑉</m:t>
                          </m:r>
                        </m:num>
                        <m:den>
                          <m:r>
                            <a:rPr lang="az-Latn-AZ" i="1"/>
                            <m:t>𝑣</m:t>
                          </m:r>
                        </m:den>
                      </m:f>
                      <m:r>
                        <a:rPr lang="az-Latn-AZ" i="1"/>
                        <m:t>=</m:t>
                      </m:r>
                      <m:f>
                        <m:fPr>
                          <m:ctrlPr>
                            <a:rPr lang="az-Latn-AZ" i="1"/>
                          </m:ctrlPr>
                        </m:fPr>
                        <m:num>
                          <m:r>
                            <a:rPr lang="az-Latn-AZ" i="1"/>
                            <m:t>5,83</m:t>
                          </m:r>
                        </m:num>
                        <m:den>
                          <m:r>
                            <a:rPr lang="az-Latn-AZ" i="1"/>
                            <m:t>0,4</m:t>
                          </m:r>
                        </m:den>
                      </m:f>
                      <m:r>
                        <a:rPr lang="az-Latn-AZ" i="1"/>
                        <m:t>=14,58 </m:t>
                      </m:r>
                      <m:sSup>
                        <m:sSupPr>
                          <m:ctrlPr>
                            <a:rPr lang="az-Latn-AZ" i="1"/>
                          </m:ctrlPr>
                        </m:sSupPr>
                        <m:e>
                          <m:r>
                            <a:rPr lang="az-Latn-AZ" i="1"/>
                            <m:t>𝑚</m:t>
                          </m:r>
                        </m:e>
                        <m:sup>
                          <m:r>
                            <a:rPr lang="az-Latn-AZ" i="1"/>
                            <m:t>2</m:t>
                          </m:r>
                        </m:sup>
                      </m:sSup>
                    </m:oMath>
                  </m:oMathPara>
                </a14:m>
                <a:endParaRPr lang="az-Latn-AZ" dirty="0">
                  <a:latin typeface="Times New Roman" panose="02020603050405020304" pitchFamily="18" charset="0"/>
                  <a:cs typeface="Times New Roman" panose="02020603050405020304" pitchFamily="18" charset="0"/>
                </a:endParaRPr>
              </a:p>
              <a:p>
                <a:r>
                  <a:rPr lang="az-Latn-AZ" dirty="0">
                    <a:latin typeface="Times New Roman" panose="02020603050405020304" pitchFamily="18" charset="0"/>
                    <a:cs typeface="Times New Roman" panose="02020603050405020304" pitchFamily="18" charset="0"/>
                  </a:rPr>
                  <a:t>Bu sahəyə uyğun ЭГА tipli süzgəcini çeviririk. ЭГА-10-6-4-3.</a:t>
                </a:r>
              </a:p>
              <a:p>
                <a:r>
                  <a:rPr lang="az-Latn-AZ" dirty="0">
                    <a:latin typeface="Times New Roman" panose="02020603050405020304" pitchFamily="18" charset="0"/>
                    <a:cs typeface="Times New Roman" panose="02020603050405020304" pitchFamily="18" charset="0"/>
                  </a:rPr>
                  <a:t>Tac elektrodla çökdürücü lövhə arasındakı elektrik potensial fərqi E</a:t>
                </a:r>
                <a:r>
                  <a:rPr lang="az-Latn-AZ" baseline="-25000" dirty="0">
                    <a:latin typeface="Times New Roman" panose="02020603050405020304" pitchFamily="18" charset="0"/>
                    <a:cs typeface="Times New Roman" panose="02020603050405020304" pitchFamily="18" charset="0"/>
                  </a:rPr>
                  <a:t>0</a:t>
                </a:r>
                <a:r>
                  <a:rPr lang="az-Latn-AZ" dirty="0">
                    <a:latin typeface="Times New Roman" panose="02020603050405020304" pitchFamily="18" charset="0"/>
                    <a:cs typeface="Times New Roman" panose="02020603050405020304" pitchFamily="18" charset="0"/>
                  </a:rPr>
                  <a:t>=50kv götürülür.</a:t>
                </a:r>
              </a:p>
              <a:p>
                <a:r>
                  <a:rPr lang="az-Latn-AZ" dirty="0">
                    <a:latin typeface="Times New Roman" panose="02020603050405020304" pitchFamily="18" charset="0"/>
                    <a:cs typeface="Times New Roman" panose="02020603050405020304" pitchFamily="18" charset="0"/>
                  </a:rPr>
                  <a:t>Sahənin orta gərginliyi</a:t>
                </a:r>
              </a:p>
              <a:p>
                <a14:m>
                  <m:oMathPara xmlns:m="http://schemas.openxmlformats.org/officeDocument/2006/math">
                    <m:oMathParaPr>
                      <m:jc m:val="centerGroup"/>
                    </m:oMathParaPr>
                    <m:oMath xmlns:m="http://schemas.openxmlformats.org/officeDocument/2006/math">
                      <m:r>
                        <a:rPr lang="az-Latn-AZ" i="1"/>
                        <m:t>𝐸</m:t>
                      </m:r>
                      <m:r>
                        <a:rPr lang="az-Latn-AZ" i="1"/>
                        <m:t>=</m:t>
                      </m:r>
                      <m:f>
                        <m:fPr>
                          <m:ctrlPr>
                            <a:rPr lang="az-Latn-AZ" i="1"/>
                          </m:ctrlPr>
                        </m:fPr>
                        <m:num>
                          <m:sSub>
                            <m:sSubPr>
                              <m:ctrlPr>
                                <a:rPr lang="az-Latn-AZ" i="1"/>
                              </m:ctrlPr>
                            </m:sSubPr>
                            <m:e>
                              <m:r>
                                <a:rPr lang="az-Latn-AZ" i="1"/>
                                <m:t>𝐸</m:t>
                              </m:r>
                            </m:e>
                            <m:sub>
                              <m:r>
                                <a:rPr lang="az-Latn-AZ" i="1"/>
                                <m:t>0</m:t>
                              </m:r>
                            </m:sub>
                          </m:sSub>
                        </m:num>
                        <m:den>
                          <m:r>
                            <a:rPr lang="az-Latn-AZ" i="1"/>
                            <m:t>𝐿</m:t>
                          </m:r>
                        </m:den>
                      </m:f>
                      <m:r>
                        <a:rPr lang="az-Latn-AZ" i="1"/>
                        <m:t>=</m:t>
                      </m:r>
                      <m:f>
                        <m:fPr>
                          <m:ctrlPr>
                            <a:rPr lang="az-Latn-AZ" i="1"/>
                          </m:ctrlPr>
                        </m:fPr>
                        <m:num>
                          <m:r>
                            <a:rPr lang="az-Latn-AZ" i="1"/>
                            <m:t>50000</m:t>
                          </m:r>
                          <m:r>
                            <a:rPr lang="az-Latn-AZ" i="1"/>
                            <m:t>𝑉</m:t>
                          </m:r>
                        </m:num>
                        <m:den>
                          <m:r>
                            <a:rPr lang="az-Latn-AZ" i="1"/>
                            <m:t>0,128</m:t>
                          </m:r>
                        </m:den>
                      </m:f>
                      <m:r>
                        <a:rPr lang="az-Latn-AZ" i="1"/>
                        <m:t>=3,9∙</m:t>
                      </m:r>
                      <m:sSup>
                        <m:sSupPr>
                          <m:ctrlPr>
                            <a:rPr lang="az-Latn-AZ" i="1"/>
                          </m:ctrlPr>
                        </m:sSupPr>
                        <m:e>
                          <m:r>
                            <a:rPr lang="az-Latn-AZ" i="1"/>
                            <m:t>10</m:t>
                          </m:r>
                        </m:e>
                        <m:sup>
                          <m:r>
                            <a:rPr lang="az-Latn-AZ" i="1"/>
                            <m:t>5</m:t>
                          </m:r>
                        </m:sup>
                      </m:sSup>
                      <m:r>
                        <a:rPr lang="az-Latn-AZ" i="1"/>
                        <m:t> </m:t>
                      </m:r>
                      <m:r>
                        <a:rPr lang="az-Latn-AZ" i="1"/>
                        <m:t>𝑉</m:t>
                      </m:r>
                      <m:r>
                        <a:rPr lang="az-Latn-AZ" i="1"/>
                        <m:t>/</m:t>
                      </m:r>
                      <m:r>
                        <a:rPr lang="az-Latn-AZ" i="1"/>
                        <m:t>𝑚</m:t>
                      </m:r>
                    </m:oMath>
                  </m:oMathPara>
                </a14:m>
                <a:endParaRPr lang="az-Latn-AZ" dirty="0"/>
              </a:p>
              <a:p>
                <a:pPr algn="just">
                  <a:lnSpc>
                    <a:spcPct val="150000"/>
                  </a:lnSpc>
                  <a:spcAft>
                    <a:spcPts val="0"/>
                  </a:spcAft>
                </a:pPr>
                <a:endParaRPr lang="az-Latn-AZ" sz="1400" kern="100" dirty="0">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p:sp>
            <p:nvSpPr>
              <p:cNvPr id="2" name="Rectangle 1">
                <a:extLst>
                  <a:ext uri="{FF2B5EF4-FFF2-40B4-BE49-F238E27FC236}">
                    <a16:creationId xmlns:a16="http://schemas.microsoft.com/office/drawing/2014/main" id="{B001E0E2-E23A-423E-9BA3-1E1C40295DF0}"/>
                  </a:ext>
                </a:extLst>
              </p:cNvPr>
              <p:cNvSpPr>
                <a:spLocks noRot="1" noChangeAspect="1" noMove="1" noResize="1" noEditPoints="1" noAdjustHandles="1" noChangeArrowheads="1" noChangeShapeType="1" noTextEdit="1"/>
              </p:cNvSpPr>
              <p:nvPr/>
            </p:nvSpPr>
            <p:spPr>
              <a:xfrm>
                <a:off x="768626" y="980661"/>
                <a:ext cx="8958470" cy="5198139"/>
              </a:xfrm>
              <a:prstGeom prst="rect">
                <a:avLst/>
              </a:prstGeom>
              <a:blipFill>
                <a:blip r:embed="rId2"/>
                <a:stretch>
                  <a:fillRect l="-544" r="-544"/>
                </a:stretch>
              </a:blipFill>
            </p:spPr>
            <p:txBody>
              <a:bodyPr/>
              <a:lstStyle/>
              <a:p>
                <a:r>
                  <a:rPr lang="az-Latn-AZ">
                    <a:noFill/>
                  </a:rPr>
                  <a:t> </a:t>
                </a:r>
              </a:p>
            </p:txBody>
          </p:sp>
        </mc:Fallback>
      </mc:AlternateContent>
    </p:spTree>
    <p:extLst>
      <p:ext uri="{BB962C8B-B14F-4D97-AF65-F5344CB8AC3E}">
        <p14:creationId xmlns:p14="http://schemas.microsoft.com/office/powerpoint/2010/main" val="9883846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Rectangle 1">
                <a:extLst>
                  <a:ext uri="{FF2B5EF4-FFF2-40B4-BE49-F238E27FC236}">
                    <a16:creationId xmlns:a16="http://schemas.microsoft.com/office/drawing/2014/main" id="{48B5C95D-CD40-46F9-A918-ED89EB916F43}"/>
                  </a:ext>
                </a:extLst>
              </p:cNvPr>
              <p:cNvSpPr/>
              <p:nvPr/>
            </p:nvSpPr>
            <p:spPr>
              <a:xfrm>
                <a:off x="967408" y="610568"/>
                <a:ext cx="10257183" cy="5636864"/>
              </a:xfrm>
              <a:prstGeom prst="rect">
                <a:avLst/>
              </a:prstGeom>
            </p:spPr>
            <p:txBody>
              <a:bodyPr wrap="square">
                <a:spAutoFit/>
              </a:bodyPr>
              <a:lstStyle/>
              <a:p>
                <a:pPr indent="180340" algn="ctr">
                  <a:lnSpc>
                    <a:spcPct val="150000"/>
                  </a:lnSpc>
                  <a:spcAft>
                    <a:spcPts val="0"/>
                  </a:spcAft>
                </a:pPr>
                <a14:m>
                  <m:oMathPara xmlns:m="http://schemas.openxmlformats.org/officeDocument/2006/math">
                    <m:oMathParaPr>
                      <m:jc m:val="centerGroup"/>
                    </m:oMathParaPr>
                    <m:oMath xmlns:m="http://schemas.openxmlformats.org/officeDocument/2006/math">
                      <m:r>
                        <a:rPr lang="az-Latn-AZ" i="1" kern="100">
                          <a:latin typeface="Cambria Math" panose="02040503050406030204" pitchFamily="18" charset="0"/>
                          <a:ea typeface="Calibri" panose="020F0502020204030204" pitchFamily="34" charset="0"/>
                          <a:cs typeface="Times New Roman" panose="02020603050405020304" pitchFamily="18" charset="0"/>
                        </a:rPr>
                        <m:t>𝜇</m:t>
                      </m:r>
                      <m:r>
                        <a:rPr lang="az-Latn-AZ" i="1" kern="100">
                          <a:latin typeface="Cambria Math" panose="02040503050406030204" pitchFamily="18" charset="0"/>
                          <a:ea typeface="Calibri" panose="020F0502020204030204" pitchFamily="34" charset="0"/>
                          <a:cs typeface="Times New Roman" panose="02020603050405020304" pitchFamily="18" charset="0"/>
                        </a:rPr>
                        <m:t>=25,8∙</m:t>
                      </m:r>
                      <m:sSup>
                        <m:sSupPr>
                          <m:ctrlPr>
                            <a:rPr lang="az-Latn-AZ" i="1" kern="100">
                              <a:latin typeface="Cambria Math" panose="02040503050406030204" pitchFamily="18" charset="0"/>
                              <a:ea typeface="Calibri" panose="020F0502020204030204" pitchFamily="34" charset="0"/>
                              <a:cs typeface="Times New Roman" panose="02020603050405020304" pitchFamily="18" charset="0"/>
                            </a:rPr>
                          </m:ctrlPr>
                        </m:sSupPr>
                        <m:e>
                          <m:r>
                            <a:rPr lang="az-Latn-AZ" i="1" kern="100">
                              <a:latin typeface="Cambria Math" panose="02040503050406030204" pitchFamily="18" charset="0"/>
                              <a:ea typeface="Calibri" panose="020F0502020204030204" pitchFamily="34" charset="0"/>
                              <a:cs typeface="Times New Roman" panose="02020603050405020304" pitchFamily="18" charset="0"/>
                            </a:rPr>
                            <m:t>10</m:t>
                          </m:r>
                        </m:e>
                        <m:sup>
                          <m:r>
                            <a:rPr lang="az-Latn-AZ" i="1" kern="100">
                              <a:latin typeface="Cambria Math" panose="02040503050406030204" pitchFamily="18" charset="0"/>
                              <a:ea typeface="Calibri" panose="020F0502020204030204" pitchFamily="34" charset="0"/>
                              <a:cs typeface="Times New Roman" panose="02020603050405020304" pitchFamily="18" charset="0"/>
                            </a:rPr>
                            <m:t>−6</m:t>
                          </m:r>
                        </m:sup>
                      </m:sSup>
                      <m:r>
                        <a:rPr lang="az-Latn-AZ" i="1" kern="100">
                          <a:latin typeface="Cambria Math" panose="02040503050406030204" pitchFamily="18" charset="0"/>
                          <a:ea typeface="Calibri" panose="020F0502020204030204" pitchFamily="34" charset="0"/>
                          <a:cs typeface="Times New Roman" panose="02020603050405020304" pitchFamily="18" charset="0"/>
                        </a:rPr>
                        <m:t>𝐻</m:t>
                      </m:r>
                      <m:r>
                        <a:rPr lang="az-Latn-AZ" i="1" kern="100">
                          <a:latin typeface="Cambria Math" panose="02040503050406030204" pitchFamily="18" charset="0"/>
                          <a:ea typeface="Calibri" panose="020F0502020204030204" pitchFamily="34" charset="0"/>
                          <a:cs typeface="Times New Roman" panose="02020603050405020304" pitchFamily="18" charset="0"/>
                        </a:rPr>
                        <m:t>∙</m:t>
                      </m:r>
                      <m:r>
                        <a:rPr lang="az-Latn-AZ" i="1" kern="100">
                          <a:latin typeface="Cambria Math" panose="02040503050406030204" pitchFamily="18" charset="0"/>
                          <a:ea typeface="Calibri" panose="020F0502020204030204" pitchFamily="34" charset="0"/>
                          <a:cs typeface="Times New Roman" panose="02020603050405020304" pitchFamily="18" charset="0"/>
                        </a:rPr>
                        <m:t>𝑠𝑎𝑛</m:t>
                      </m:r>
                      <m:r>
                        <a:rPr lang="az-Latn-AZ" i="1" kern="100">
                          <a:latin typeface="Cambria Math" panose="02040503050406030204" pitchFamily="18" charset="0"/>
                          <a:ea typeface="Calibri" panose="020F0502020204030204" pitchFamily="34" charset="0"/>
                          <a:cs typeface="Times New Roman" panose="02020603050405020304" pitchFamily="18" charset="0"/>
                        </a:rPr>
                        <m:t>/</m:t>
                      </m:r>
                      <m:sSup>
                        <m:sSupPr>
                          <m:ctrlPr>
                            <a:rPr lang="az-Latn-AZ" i="1" kern="100">
                              <a:latin typeface="Cambria Math" panose="02040503050406030204" pitchFamily="18" charset="0"/>
                              <a:ea typeface="Calibri" panose="020F0502020204030204" pitchFamily="34" charset="0"/>
                              <a:cs typeface="Times New Roman" panose="02020603050405020304" pitchFamily="18" charset="0"/>
                            </a:rPr>
                          </m:ctrlPr>
                        </m:sSupPr>
                        <m:e>
                          <m:r>
                            <a:rPr lang="az-Latn-AZ" i="1" kern="100">
                              <a:latin typeface="Cambria Math" panose="02040503050406030204" pitchFamily="18" charset="0"/>
                              <a:ea typeface="Calibri" panose="020F0502020204030204" pitchFamily="34" charset="0"/>
                              <a:cs typeface="Times New Roman" panose="02020603050405020304" pitchFamily="18" charset="0"/>
                            </a:rPr>
                            <m:t>𝑚</m:t>
                          </m:r>
                        </m:e>
                        <m:sup>
                          <m:r>
                            <a:rPr lang="az-Latn-AZ" i="1" kern="100">
                              <a:latin typeface="Cambria Math" panose="02040503050406030204" pitchFamily="18" charset="0"/>
                              <a:ea typeface="Calibri" panose="020F0502020204030204" pitchFamily="34" charset="0"/>
                              <a:cs typeface="Times New Roman" panose="02020603050405020304" pitchFamily="18" charset="0"/>
                            </a:rPr>
                            <m:t>2</m:t>
                          </m:r>
                        </m:sup>
                      </m:sSup>
                    </m:oMath>
                  </m:oMathPara>
                </a14:m>
                <a:endParaRPr lang="az-Latn-AZ" sz="1400" kern="100" dirty="0">
                  <a:effectLst/>
                  <a:latin typeface="Calibri" panose="020F0502020204030204" pitchFamily="34" charset="0"/>
                  <a:ea typeface="Calibri" panose="020F0502020204030204" pitchFamily="34" charset="0"/>
                  <a:cs typeface="Times New Roman" panose="02020603050405020304" pitchFamily="18" charset="0"/>
                </a:endParaRPr>
              </a:p>
              <a:p>
                <a:pPr indent="1008380" algn="ctr">
                  <a:lnSpc>
                    <a:spcPct val="150000"/>
                  </a:lnSpc>
                  <a:spcAft>
                    <a:spcPts val="0"/>
                  </a:spcAft>
                </a:pPr>
                <a14:m>
                  <m:oMathPara xmlns:m="http://schemas.openxmlformats.org/officeDocument/2006/math">
                    <m:oMathParaPr>
                      <m:jc m:val="centerGroup"/>
                    </m:oMathParaPr>
                    <m:oMath xmlns:m="http://schemas.openxmlformats.org/officeDocument/2006/math">
                      <m:r>
                        <a:rPr lang="az-Latn-AZ" i="1" kern="100">
                          <a:latin typeface="Cambria Math" panose="02040503050406030204" pitchFamily="18" charset="0"/>
                          <a:ea typeface="Calibri" panose="020F0502020204030204" pitchFamily="34" charset="0"/>
                          <a:cs typeface="Times New Roman" panose="02020603050405020304" pitchFamily="18" charset="0"/>
                        </a:rPr>
                        <m:t>𝜔</m:t>
                      </m:r>
                      <m:r>
                        <a:rPr lang="az-Latn-AZ" i="1" kern="100">
                          <a:latin typeface="Cambria Math" panose="02040503050406030204" pitchFamily="18" charset="0"/>
                          <a:ea typeface="Calibri" panose="020F0502020204030204" pitchFamily="34" charset="0"/>
                          <a:cs typeface="Times New Roman" panose="02020603050405020304" pitchFamily="18" charset="0"/>
                        </a:rPr>
                        <m:t>=</m:t>
                      </m:r>
                      <m:f>
                        <m:fPr>
                          <m:ctrlPr>
                            <a:rPr lang="az-Latn-AZ" i="1" kern="100">
                              <a:latin typeface="Cambria Math" panose="02040503050406030204" pitchFamily="18" charset="0"/>
                              <a:ea typeface="Calibri" panose="020F0502020204030204" pitchFamily="34" charset="0"/>
                              <a:cs typeface="Times New Roman" panose="02020603050405020304" pitchFamily="18" charset="0"/>
                            </a:rPr>
                          </m:ctrlPr>
                        </m:fPr>
                        <m:num>
                          <m:r>
                            <a:rPr lang="az-Latn-AZ" i="1" kern="100">
                              <a:latin typeface="Cambria Math" panose="02040503050406030204" pitchFamily="18" charset="0"/>
                              <a:ea typeface="Calibri" panose="020F0502020204030204" pitchFamily="34" charset="0"/>
                              <a:cs typeface="Times New Roman" panose="02020603050405020304" pitchFamily="18" charset="0"/>
                            </a:rPr>
                            <m:t>0,17∙</m:t>
                          </m:r>
                          <m:sSup>
                            <m:sSupPr>
                              <m:ctrlPr>
                                <a:rPr lang="az-Latn-AZ" i="1" kern="100">
                                  <a:latin typeface="Cambria Math" panose="02040503050406030204" pitchFamily="18" charset="0"/>
                                  <a:ea typeface="Calibri" panose="020F0502020204030204" pitchFamily="34" charset="0"/>
                                  <a:cs typeface="Times New Roman" panose="02020603050405020304" pitchFamily="18" charset="0"/>
                                </a:rPr>
                              </m:ctrlPr>
                            </m:sSupPr>
                            <m:e>
                              <m:r>
                                <a:rPr lang="az-Latn-AZ" i="1" kern="100">
                                  <a:latin typeface="Cambria Math" panose="02040503050406030204" pitchFamily="18" charset="0"/>
                                  <a:ea typeface="Calibri" panose="020F0502020204030204" pitchFamily="34" charset="0"/>
                                  <a:cs typeface="Times New Roman" panose="02020603050405020304" pitchFamily="18" charset="0"/>
                                </a:rPr>
                                <m:t>10</m:t>
                              </m:r>
                            </m:e>
                            <m:sup>
                              <m:r>
                                <a:rPr lang="az-Latn-AZ" i="1" kern="100">
                                  <a:latin typeface="Cambria Math" panose="02040503050406030204" pitchFamily="18" charset="0"/>
                                  <a:ea typeface="Calibri" panose="020F0502020204030204" pitchFamily="34" charset="0"/>
                                  <a:cs typeface="Times New Roman" panose="02020603050405020304" pitchFamily="18" charset="0"/>
                                </a:rPr>
                                <m:t>−11</m:t>
                              </m:r>
                            </m:sup>
                          </m:sSup>
                        </m:num>
                        <m:den>
                          <m:r>
                            <a:rPr lang="az-Latn-AZ" i="1" kern="100">
                              <a:latin typeface="Cambria Math" panose="02040503050406030204" pitchFamily="18" charset="0"/>
                              <a:ea typeface="Calibri" panose="020F0502020204030204" pitchFamily="34" charset="0"/>
                              <a:cs typeface="Times New Roman" panose="02020603050405020304" pitchFamily="18" charset="0"/>
                            </a:rPr>
                            <m:t>𝜇</m:t>
                          </m:r>
                        </m:den>
                      </m:f>
                      <m:r>
                        <a:rPr lang="az-Latn-AZ" i="1" kern="100">
                          <a:latin typeface="Cambria Math" panose="02040503050406030204" pitchFamily="18" charset="0"/>
                          <a:ea typeface="Calibri" panose="020F0502020204030204" pitchFamily="34" charset="0"/>
                          <a:cs typeface="Times New Roman" panose="02020603050405020304" pitchFamily="18" charset="0"/>
                        </a:rPr>
                        <m:t>𝐸</m:t>
                      </m:r>
                      <m:r>
                        <a:rPr lang="az-Latn-AZ" i="1" kern="100">
                          <a:latin typeface="Cambria Math" panose="02040503050406030204" pitchFamily="18" charset="0"/>
                          <a:ea typeface="Calibri" panose="020F0502020204030204" pitchFamily="34" charset="0"/>
                          <a:cs typeface="Times New Roman" panose="02020603050405020304" pitchFamily="18" charset="0"/>
                        </a:rPr>
                        <m:t>=</m:t>
                      </m:r>
                      <m:f>
                        <m:fPr>
                          <m:ctrlPr>
                            <a:rPr lang="az-Latn-AZ" i="1" kern="100">
                              <a:latin typeface="Cambria Math" panose="02040503050406030204" pitchFamily="18" charset="0"/>
                              <a:ea typeface="Calibri" panose="020F0502020204030204" pitchFamily="34" charset="0"/>
                              <a:cs typeface="Times New Roman" panose="02020603050405020304" pitchFamily="18" charset="0"/>
                            </a:rPr>
                          </m:ctrlPr>
                        </m:fPr>
                        <m:num>
                          <m:r>
                            <a:rPr lang="az-Latn-AZ" i="1" kern="100">
                              <a:latin typeface="Cambria Math" panose="02040503050406030204" pitchFamily="18" charset="0"/>
                              <a:ea typeface="Calibri" panose="020F0502020204030204" pitchFamily="34" charset="0"/>
                              <a:cs typeface="Times New Roman" panose="02020603050405020304" pitchFamily="18" charset="0"/>
                            </a:rPr>
                            <m:t>0,17∙</m:t>
                          </m:r>
                          <m:sSup>
                            <m:sSupPr>
                              <m:ctrlPr>
                                <a:rPr lang="az-Latn-AZ" i="1" kern="100">
                                  <a:latin typeface="Cambria Math" panose="02040503050406030204" pitchFamily="18" charset="0"/>
                                  <a:ea typeface="Calibri" panose="020F0502020204030204" pitchFamily="34" charset="0"/>
                                  <a:cs typeface="Times New Roman" panose="02020603050405020304" pitchFamily="18" charset="0"/>
                                </a:rPr>
                              </m:ctrlPr>
                            </m:sSupPr>
                            <m:e>
                              <m:r>
                                <a:rPr lang="az-Latn-AZ" i="1" kern="100">
                                  <a:latin typeface="Cambria Math" panose="02040503050406030204" pitchFamily="18" charset="0"/>
                                  <a:ea typeface="Calibri" panose="020F0502020204030204" pitchFamily="34" charset="0"/>
                                  <a:cs typeface="Times New Roman" panose="02020603050405020304" pitchFamily="18" charset="0"/>
                                </a:rPr>
                                <m:t>10</m:t>
                              </m:r>
                            </m:e>
                            <m:sup>
                              <m:r>
                                <a:rPr lang="az-Latn-AZ" i="1" kern="100">
                                  <a:latin typeface="Cambria Math" panose="02040503050406030204" pitchFamily="18" charset="0"/>
                                  <a:ea typeface="Calibri" panose="020F0502020204030204" pitchFamily="34" charset="0"/>
                                  <a:cs typeface="Times New Roman" panose="02020603050405020304" pitchFamily="18" charset="0"/>
                                </a:rPr>
                                <m:t>−11</m:t>
                              </m:r>
                            </m:sup>
                          </m:sSup>
                          <m:r>
                            <a:rPr lang="az-Latn-AZ" i="1" kern="100">
                              <a:latin typeface="Cambria Math" panose="02040503050406030204" pitchFamily="18" charset="0"/>
                              <a:ea typeface="Calibri" panose="020F0502020204030204" pitchFamily="34" charset="0"/>
                              <a:cs typeface="Times New Roman" panose="02020603050405020304" pitchFamily="18" charset="0"/>
                            </a:rPr>
                            <m:t>∙3,9∙</m:t>
                          </m:r>
                          <m:sSup>
                            <m:sSupPr>
                              <m:ctrlPr>
                                <a:rPr lang="az-Latn-AZ" i="1" kern="100">
                                  <a:latin typeface="Cambria Math" panose="02040503050406030204" pitchFamily="18" charset="0"/>
                                  <a:ea typeface="Calibri" panose="020F0502020204030204" pitchFamily="34" charset="0"/>
                                  <a:cs typeface="Times New Roman" panose="02020603050405020304" pitchFamily="18" charset="0"/>
                                </a:rPr>
                              </m:ctrlPr>
                            </m:sSupPr>
                            <m:e>
                              <m:r>
                                <a:rPr lang="az-Latn-AZ" i="1" kern="100">
                                  <a:latin typeface="Cambria Math" panose="02040503050406030204" pitchFamily="18" charset="0"/>
                                  <a:ea typeface="Calibri" panose="020F0502020204030204" pitchFamily="34" charset="0"/>
                                  <a:cs typeface="Times New Roman" panose="02020603050405020304" pitchFamily="18" charset="0"/>
                                </a:rPr>
                                <m:t>10</m:t>
                              </m:r>
                            </m:e>
                            <m:sup>
                              <m:r>
                                <a:rPr lang="az-Latn-AZ" i="1" kern="100">
                                  <a:latin typeface="Cambria Math" panose="02040503050406030204" pitchFamily="18" charset="0"/>
                                  <a:ea typeface="Calibri" panose="020F0502020204030204" pitchFamily="34" charset="0"/>
                                  <a:cs typeface="Times New Roman" panose="02020603050405020304" pitchFamily="18" charset="0"/>
                                </a:rPr>
                                <m:t>5</m:t>
                              </m:r>
                            </m:sup>
                          </m:sSup>
                        </m:num>
                        <m:den>
                          <m:r>
                            <a:rPr lang="az-Latn-AZ" i="1" kern="100">
                              <a:latin typeface="Cambria Math" panose="02040503050406030204" pitchFamily="18" charset="0"/>
                              <a:ea typeface="Calibri" panose="020F0502020204030204" pitchFamily="34" charset="0"/>
                              <a:cs typeface="Times New Roman" panose="02020603050405020304" pitchFamily="18" charset="0"/>
                            </a:rPr>
                            <m:t>25,8∙</m:t>
                          </m:r>
                          <m:sSup>
                            <m:sSupPr>
                              <m:ctrlPr>
                                <a:rPr lang="az-Latn-AZ" i="1" kern="100">
                                  <a:latin typeface="Cambria Math" panose="02040503050406030204" pitchFamily="18" charset="0"/>
                                  <a:ea typeface="Calibri" panose="020F0502020204030204" pitchFamily="34" charset="0"/>
                                  <a:cs typeface="Times New Roman" panose="02020603050405020304" pitchFamily="18" charset="0"/>
                                </a:rPr>
                              </m:ctrlPr>
                            </m:sSupPr>
                            <m:e>
                              <m:r>
                                <a:rPr lang="az-Latn-AZ" i="1" kern="100">
                                  <a:latin typeface="Cambria Math" panose="02040503050406030204" pitchFamily="18" charset="0"/>
                                  <a:ea typeface="Calibri" panose="020F0502020204030204" pitchFamily="34" charset="0"/>
                                  <a:cs typeface="Times New Roman" panose="02020603050405020304" pitchFamily="18" charset="0"/>
                                </a:rPr>
                                <m:t>10</m:t>
                              </m:r>
                            </m:e>
                            <m:sup>
                              <m:r>
                                <a:rPr lang="az-Latn-AZ" i="1" kern="100">
                                  <a:latin typeface="Cambria Math" panose="02040503050406030204" pitchFamily="18" charset="0"/>
                                  <a:ea typeface="Calibri" panose="020F0502020204030204" pitchFamily="34" charset="0"/>
                                  <a:cs typeface="Times New Roman" panose="02020603050405020304" pitchFamily="18" charset="0"/>
                                </a:rPr>
                                <m:t>−6</m:t>
                              </m:r>
                            </m:sup>
                          </m:sSup>
                        </m:den>
                      </m:f>
                      <m:r>
                        <a:rPr lang="az-Latn-AZ" i="1" kern="100">
                          <a:latin typeface="Cambria Math" panose="02040503050406030204" pitchFamily="18" charset="0"/>
                          <a:ea typeface="Calibri" panose="020F0502020204030204" pitchFamily="34" charset="0"/>
                          <a:cs typeface="Times New Roman" panose="02020603050405020304" pitchFamily="18" charset="0"/>
                        </a:rPr>
                        <m:t>=0,257 </m:t>
                      </m:r>
                      <m:r>
                        <a:rPr lang="az-Latn-AZ" i="1" kern="100">
                          <a:latin typeface="Cambria Math" panose="02040503050406030204" pitchFamily="18" charset="0"/>
                          <a:ea typeface="Calibri" panose="020F0502020204030204" pitchFamily="34" charset="0"/>
                          <a:cs typeface="Times New Roman" panose="02020603050405020304" pitchFamily="18" charset="0"/>
                        </a:rPr>
                        <m:t>𝑚</m:t>
                      </m:r>
                      <m:r>
                        <a:rPr lang="az-Latn-AZ" i="1" kern="100">
                          <a:latin typeface="Cambria Math" panose="02040503050406030204" pitchFamily="18" charset="0"/>
                          <a:ea typeface="Calibri" panose="020F0502020204030204" pitchFamily="34" charset="0"/>
                          <a:cs typeface="Times New Roman" panose="02020603050405020304" pitchFamily="18" charset="0"/>
                        </a:rPr>
                        <m:t>/</m:t>
                      </m:r>
                      <m:r>
                        <a:rPr lang="az-Latn-AZ" i="1" kern="100">
                          <a:latin typeface="Cambria Math" panose="02040503050406030204" pitchFamily="18" charset="0"/>
                          <a:ea typeface="Calibri" panose="020F0502020204030204" pitchFamily="34" charset="0"/>
                          <a:cs typeface="Times New Roman" panose="02020603050405020304" pitchFamily="18" charset="0"/>
                        </a:rPr>
                        <m:t>𝑠𝑎𝑛</m:t>
                      </m:r>
                    </m:oMath>
                  </m:oMathPara>
                </a14:m>
                <a:endParaRPr lang="az-Latn-AZ" sz="1400" kern="100" dirty="0">
                  <a:effectLst/>
                  <a:latin typeface="Calibri" panose="020F0502020204030204" pitchFamily="34" charset="0"/>
                  <a:ea typeface="Calibri" panose="020F0502020204030204" pitchFamily="34" charset="0"/>
                  <a:cs typeface="Times New Roman" panose="02020603050405020304" pitchFamily="18" charset="0"/>
                </a:endParaRPr>
              </a:p>
              <a:p>
                <a:pPr indent="1008380" algn="ctr">
                  <a:lnSpc>
                    <a:spcPct val="150000"/>
                  </a:lnSpc>
                  <a:spcAft>
                    <a:spcPts val="0"/>
                  </a:spcAft>
                </a:pPr>
                <a14:m>
                  <m:oMathPara xmlns:m="http://schemas.openxmlformats.org/officeDocument/2006/math">
                    <m:oMathParaPr>
                      <m:jc m:val="centerGroup"/>
                    </m:oMathParaPr>
                    <m:oMath xmlns:m="http://schemas.openxmlformats.org/officeDocument/2006/math">
                      <m:r>
                        <a:rPr lang="az-Latn-AZ" i="1" kern="100">
                          <a:latin typeface="Cambria Math" panose="02040503050406030204" pitchFamily="18" charset="0"/>
                          <a:ea typeface="Calibri" panose="020F0502020204030204" pitchFamily="34" charset="0"/>
                          <a:cs typeface="Times New Roman" panose="02020603050405020304" pitchFamily="18" charset="0"/>
                        </a:rPr>
                        <m:t>𝜂</m:t>
                      </m:r>
                      <m:r>
                        <a:rPr lang="az-Latn-AZ" i="1" kern="100">
                          <a:latin typeface="Cambria Math" panose="02040503050406030204" pitchFamily="18" charset="0"/>
                          <a:ea typeface="Calibri" panose="020F0502020204030204" pitchFamily="34" charset="0"/>
                          <a:cs typeface="Times New Roman" panose="02020603050405020304" pitchFamily="18" charset="0"/>
                        </a:rPr>
                        <m:t>=1−</m:t>
                      </m:r>
                      <m:sSup>
                        <m:sSupPr>
                          <m:ctrlPr>
                            <a:rPr lang="az-Latn-AZ" i="1" kern="100">
                              <a:latin typeface="Cambria Math" panose="02040503050406030204" pitchFamily="18" charset="0"/>
                              <a:ea typeface="Calibri" panose="020F0502020204030204" pitchFamily="34" charset="0"/>
                              <a:cs typeface="Times New Roman" panose="02020603050405020304" pitchFamily="18" charset="0"/>
                            </a:rPr>
                          </m:ctrlPr>
                        </m:sSupPr>
                        <m:e>
                          <m:r>
                            <a:rPr lang="az-Latn-AZ" i="1" kern="100">
                              <a:latin typeface="Cambria Math" panose="02040503050406030204" pitchFamily="18" charset="0"/>
                              <a:ea typeface="Calibri" panose="020F0502020204030204" pitchFamily="34" charset="0"/>
                              <a:cs typeface="Times New Roman" panose="02020603050405020304" pitchFamily="18" charset="0"/>
                            </a:rPr>
                            <m:t>𝑒</m:t>
                          </m:r>
                        </m:e>
                        <m:sup>
                          <m:r>
                            <a:rPr lang="az-Latn-AZ" i="1" kern="100">
                              <a:latin typeface="Cambria Math" panose="02040503050406030204" pitchFamily="18" charset="0"/>
                              <a:ea typeface="Calibri" panose="020F0502020204030204" pitchFamily="34" charset="0"/>
                              <a:cs typeface="Times New Roman" panose="02020603050405020304" pitchFamily="18" charset="0"/>
                            </a:rPr>
                            <m:t>−</m:t>
                          </m:r>
                          <m:r>
                            <a:rPr lang="az-Latn-AZ" i="1" kern="100">
                              <a:latin typeface="Cambria Math" panose="02040503050406030204" pitchFamily="18" charset="0"/>
                              <a:ea typeface="Calibri" panose="020F0502020204030204" pitchFamily="34" charset="0"/>
                              <a:cs typeface="Times New Roman" panose="02020603050405020304" pitchFamily="18" charset="0"/>
                            </a:rPr>
                            <m:t>𝜔</m:t>
                          </m:r>
                          <m:r>
                            <a:rPr lang="az-Latn-AZ" i="1" kern="100">
                              <a:latin typeface="Cambria Math" panose="02040503050406030204" pitchFamily="18" charset="0"/>
                              <a:ea typeface="Calibri" panose="020F0502020204030204" pitchFamily="34" charset="0"/>
                              <a:cs typeface="Times New Roman" panose="02020603050405020304" pitchFamily="18" charset="0"/>
                            </a:rPr>
                            <m:t>∙</m:t>
                          </m:r>
                          <m:f>
                            <m:fPr>
                              <m:ctrlPr>
                                <a:rPr lang="az-Latn-AZ" i="1" kern="100">
                                  <a:latin typeface="Cambria Math" panose="02040503050406030204" pitchFamily="18" charset="0"/>
                                  <a:ea typeface="Calibri" panose="020F0502020204030204" pitchFamily="34" charset="0"/>
                                  <a:cs typeface="Times New Roman" panose="02020603050405020304" pitchFamily="18" charset="0"/>
                                </a:rPr>
                              </m:ctrlPr>
                            </m:fPr>
                            <m:num>
                              <m:r>
                                <a:rPr lang="az-Latn-AZ" i="1" kern="100">
                                  <a:latin typeface="Cambria Math" panose="02040503050406030204" pitchFamily="18" charset="0"/>
                                  <a:ea typeface="Calibri" panose="020F0502020204030204" pitchFamily="34" charset="0"/>
                                  <a:cs typeface="Times New Roman" panose="02020603050405020304" pitchFamily="18" charset="0"/>
                                </a:rPr>
                                <m:t>𝑆</m:t>
                              </m:r>
                            </m:num>
                            <m:den>
                              <m:r>
                                <a:rPr lang="az-Latn-AZ" i="1" kern="100">
                                  <a:latin typeface="Cambria Math" panose="02040503050406030204" pitchFamily="18" charset="0"/>
                                  <a:ea typeface="Calibri" panose="020F0502020204030204" pitchFamily="34" charset="0"/>
                                  <a:cs typeface="Times New Roman" panose="02020603050405020304" pitchFamily="18" charset="0"/>
                                </a:rPr>
                                <m:t>𝑉</m:t>
                              </m:r>
                            </m:den>
                          </m:f>
                        </m:sup>
                      </m:sSup>
                    </m:oMath>
                  </m:oMathPara>
                </a14:m>
                <a:endParaRPr lang="az-Latn-AZ" sz="14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0"/>
                  </a:spcAft>
                </a:pPr>
                <a:r>
                  <a:rPr lang="az-Latn-AZ" kern="100" dirty="0">
                    <a:latin typeface="Times New Roman" panose="02020603050405020304" pitchFamily="18" charset="0"/>
                    <a:ea typeface="Calibri" panose="020F0502020204030204" pitchFamily="34" charset="0"/>
                    <a:cs typeface="Times New Roman" panose="02020603050405020304" pitchFamily="18" charset="0"/>
                  </a:rPr>
                  <a:t>Burada </a:t>
                </a:r>
                <a14:m>
                  <m:oMath xmlns:m="http://schemas.openxmlformats.org/officeDocument/2006/math">
                    <m:r>
                      <a:rPr lang="az-Latn-AZ" i="1" kern="100">
                        <a:latin typeface="Cambria Math" panose="02040503050406030204" pitchFamily="18" charset="0"/>
                        <a:ea typeface="Calibri" panose="020F0502020204030204" pitchFamily="34" charset="0"/>
                        <a:cs typeface="Times New Roman" panose="02020603050405020304" pitchFamily="18" charset="0"/>
                      </a:rPr>
                      <m:t>𝑓</m:t>
                    </m:r>
                    <m:f>
                      <m:fPr>
                        <m:ctrlPr>
                          <a:rPr lang="az-Latn-AZ" i="1" kern="100">
                            <a:latin typeface="Cambria Math" panose="02040503050406030204" pitchFamily="18" charset="0"/>
                            <a:ea typeface="Calibri" panose="020F0502020204030204" pitchFamily="34" charset="0"/>
                            <a:cs typeface="Times New Roman" panose="02020603050405020304" pitchFamily="18" charset="0"/>
                          </a:rPr>
                        </m:ctrlPr>
                      </m:fPr>
                      <m:num>
                        <m:r>
                          <a:rPr lang="az-Latn-AZ" i="1" kern="100">
                            <a:latin typeface="Cambria Math" panose="02040503050406030204" pitchFamily="18" charset="0"/>
                            <a:ea typeface="Calibri" panose="020F0502020204030204" pitchFamily="34" charset="0"/>
                            <a:cs typeface="Times New Roman" panose="02020603050405020304" pitchFamily="18" charset="0"/>
                          </a:rPr>
                          <m:t>𝑆</m:t>
                        </m:r>
                      </m:num>
                      <m:den>
                        <m:r>
                          <a:rPr lang="az-Latn-AZ" i="1" kern="100">
                            <a:latin typeface="Cambria Math" panose="02040503050406030204" pitchFamily="18" charset="0"/>
                            <a:ea typeface="Calibri" panose="020F0502020204030204" pitchFamily="34" charset="0"/>
                            <a:cs typeface="Times New Roman" panose="02020603050405020304" pitchFamily="18" charset="0"/>
                          </a:rPr>
                          <m:t>𝑉</m:t>
                        </m:r>
                      </m:den>
                    </m:f>
                  </m:oMath>
                </a14:m>
                <a:r>
                  <a:rPr lang="az-Latn-AZ" kern="100" dirty="0">
                    <a:latin typeface="Times New Roman" panose="02020603050405020304" pitchFamily="18" charset="0"/>
                    <a:ea typeface="DengXian" panose="020B0503020204020204" pitchFamily="2" charset="-122"/>
                    <a:cs typeface="Times New Roman" panose="02020603050405020304" pitchFamily="18" charset="0"/>
                  </a:rPr>
                  <a:t> , </a:t>
                </a:r>
                <a:endParaRPr lang="az-Latn-AZ" sz="14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0"/>
                  </a:spcAft>
                </a:pPr>
                <a:r>
                  <a:rPr lang="az-Latn-AZ" kern="100" dirty="0">
                    <a:latin typeface="Times New Roman" panose="02020603050405020304" pitchFamily="18" charset="0"/>
                    <a:ea typeface="DengXian" panose="020B0503020204020204" pitchFamily="2" charset="-122"/>
                    <a:cs typeface="Times New Roman" panose="02020603050405020304" pitchFamily="18" charset="0"/>
                  </a:rPr>
                  <a:t>S – çökmənin ümumi sahəsi, m</a:t>
                </a:r>
                <a:r>
                  <a:rPr lang="az-Latn-AZ" kern="100" baseline="30000" dirty="0">
                    <a:latin typeface="Times New Roman" panose="02020603050405020304" pitchFamily="18" charset="0"/>
                    <a:ea typeface="DengXian" panose="020B0503020204020204" pitchFamily="2" charset="-122"/>
                    <a:cs typeface="Times New Roman" panose="02020603050405020304" pitchFamily="18" charset="0"/>
                  </a:rPr>
                  <a:t>2</a:t>
                </a:r>
                <a:r>
                  <a:rPr lang="az-Latn-AZ" kern="100" dirty="0">
                    <a:latin typeface="Times New Roman" panose="02020603050405020304" pitchFamily="18" charset="0"/>
                    <a:ea typeface="DengXian" panose="020B0503020204020204" pitchFamily="2" charset="-122"/>
                    <a:cs typeface="Times New Roman" panose="02020603050405020304" pitchFamily="18" charset="0"/>
                  </a:rPr>
                  <a:t> ; </a:t>
                </a:r>
                <a:endParaRPr lang="az-Latn-AZ" sz="14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0"/>
                  </a:spcAft>
                </a:pPr>
                <a:r>
                  <a:rPr lang="az-Latn-AZ" kern="100" dirty="0">
                    <a:latin typeface="Times New Roman" panose="02020603050405020304" pitchFamily="18" charset="0"/>
                    <a:ea typeface="DengXian" panose="020B0503020204020204" pitchFamily="2" charset="-122"/>
                    <a:cs typeface="Times New Roman" panose="02020603050405020304" pitchFamily="18" charset="0"/>
                  </a:rPr>
                  <a:t>V – süzgəcə daxil olan qazın həcmi, m</a:t>
                </a:r>
                <a:r>
                  <a:rPr lang="az-Latn-AZ" kern="100" baseline="30000" dirty="0">
                    <a:latin typeface="Times New Roman" panose="02020603050405020304" pitchFamily="18" charset="0"/>
                    <a:ea typeface="DengXian" panose="020B0503020204020204" pitchFamily="2" charset="-122"/>
                    <a:cs typeface="Times New Roman" panose="02020603050405020304" pitchFamily="18" charset="0"/>
                  </a:rPr>
                  <a:t>3</a:t>
                </a:r>
                <a:endParaRPr lang="az-Latn-AZ" sz="1400" kern="1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50000"/>
                  </a:lnSpc>
                  <a:spcAft>
                    <a:spcPts val="0"/>
                  </a:spcAft>
                </a:pPr>
                <a14:m>
                  <m:oMathPara xmlns:m="http://schemas.openxmlformats.org/officeDocument/2006/math">
                    <m:oMathParaPr>
                      <m:jc m:val="centerGroup"/>
                    </m:oMathParaPr>
                    <m:oMath xmlns:m="http://schemas.openxmlformats.org/officeDocument/2006/math">
                      <m:r>
                        <a:rPr lang="az-Latn-AZ" i="1" kern="100">
                          <a:latin typeface="Cambria Math" panose="02040503050406030204" pitchFamily="18" charset="0"/>
                          <a:ea typeface="Calibri" panose="020F0502020204030204" pitchFamily="34" charset="0"/>
                          <a:cs typeface="Times New Roman" panose="02020603050405020304" pitchFamily="18" charset="0"/>
                        </a:rPr>
                        <m:t>𝑓</m:t>
                      </m:r>
                      <m:r>
                        <a:rPr lang="az-Latn-AZ" i="1" kern="100">
                          <a:latin typeface="Cambria Math" panose="02040503050406030204" pitchFamily="18" charset="0"/>
                          <a:ea typeface="Calibri" panose="020F0502020204030204" pitchFamily="34" charset="0"/>
                          <a:cs typeface="Times New Roman" panose="02020603050405020304" pitchFamily="18" charset="0"/>
                        </a:rPr>
                        <m:t>=</m:t>
                      </m:r>
                      <m:f>
                        <m:fPr>
                          <m:ctrlPr>
                            <a:rPr lang="az-Latn-AZ" i="1" kern="100">
                              <a:latin typeface="Cambria Math" panose="02040503050406030204" pitchFamily="18" charset="0"/>
                              <a:ea typeface="Calibri" panose="020F0502020204030204" pitchFamily="34" charset="0"/>
                              <a:cs typeface="Times New Roman" panose="02020603050405020304" pitchFamily="18" charset="0"/>
                            </a:rPr>
                          </m:ctrlPr>
                        </m:fPr>
                        <m:num>
                          <m:r>
                            <a:rPr lang="az-Latn-AZ" i="1" kern="100">
                              <a:latin typeface="Cambria Math" panose="02040503050406030204" pitchFamily="18" charset="0"/>
                              <a:ea typeface="Calibri" panose="020F0502020204030204" pitchFamily="34" charset="0"/>
                              <a:cs typeface="Times New Roman" panose="02020603050405020304" pitchFamily="18" charset="0"/>
                            </a:rPr>
                            <m:t>950</m:t>
                          </m:r>
                        </m:num>
                        <m:den>
                          <m:r>
                            <a:rPr lang="az-Latn-AZ" i="1" kern="100">
                              <a:latin typeface="Cambria Math" panose="02040503050406030204" pitchFamily="18" charset="0"/>
                              <a:ea typeface="Calibri" panose="020F0502020204030204" pitchFamily="34" charset="0"/>
                              <a:cs typeface="Times New Roman" panose="02020603050405020304" pitchFamily="18" charset="0"/>
                            </a:rPr>
                            <m:t>5,83</m:t>
                          </m:r>
                        </m:den>
                      </m:f>
                      <m:r>
                        <a:rPr lang="az-Latn-AZ" i="1" kern="100">
                          <a:latin typeface="Cambria Math" panose="02040503050406030204" pitchFamily="18" charset="0"/>
                          <a:ea typeface="Calibri" panose="020F0502020204030204" pitchFamily="34" charset="0"/>
                          <a:cs typeface="Times New Roman" panose="02020603050405020304" pitchFamily="18" charset="0"/>
                        </a:rPr>
                        <m:t>=16</m:t>
                      </m:r>
                      <m:r>
                        <a:rPr lang="az-Latn-AZ" i="1" kern="100">
                          <a:latin typeface="Cambria Math" panose="02040503050406030204" pitchFamily="18" charset="0"/>
                          <a:ea typeface="DengXian" panose="020B0503020204020204" pitchFamily="2" charset="-122"/>
                          <a:cs typeface="Times New Roman" panose="02020603050405020304" pitchFamily="18" charset="0"/>
                        </a:rPr>
                        <m:t>2,9 </m:t>
                      </m:r>
                      <m:f>
                        <m:fPr>
                          <m:ctrlPr>
                            <a:rPr lang="az-Latn-AZ" i="1" kern="100">
                              <a:latin typeface="Cambria Math" panose="02040503050406030204" pitchFamily="18" charset="0"/>
                              <a:ea typeface="DengXian" panose="020B0503020204020204" pitchFamily="2" charset="-122"/>
                              <a:cs typeface="Times New Roman" panose="02020603050405020304" pitchFamily="18" charset="0"/>
                            </a:rPr>
                          </m:ctrlPr>
                        </m:fPr>
                        <m:num>
                          <m:r>
                            <a:rPr lang="az-Latn-AZ" i="1" kern="100">
                              <a:latin typeface="Cambria Math" panose="02040503050406030204" pitchFamily="18" charset="0"/>
                              <a:ea typeface="DengXian" panose="020B0503020204020204" pitchFamily="2" charset="-122"/>
                              <a:cs typeface="Times New Roman" panose="02020603050405020304" pitchFamily="18" charset="0"/>
                            </a:rPr>
                            <m:t>𝑠𝑎𝑛</m:t>
                          </m:r>
                        </m:num>
                        <m:den>
                          <m:r>
                            <a:rPr lang="az-Latn-AZ" i="1" kern="100">
                              <a:latin typeface="Cambria Math" panose="02040503050406030204" pitchFamily="18" charset="0"/>
                              <a:ea typeface="DengXian" panose="020B0503020204020204" pitchFamily="2" charset="-122"/>
                              <a:cs typeface="Times New Roman" panose="02020603050405020304" pitchFamily="18" charset="0"/>
                            </a:rPr>
                            <m:t>𝑚</m:t>
                          </m:r>
                        </m:den>
                      </m:f>
                    </m:oMath>
                  </m:oMathPara>
                </a14:m>
                <a:endParaRPr lang="az-Latn-AZ" sz="14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600"/>
                  </a:spcAft>
                </a:pPr>
                <a:r>
                  <a:rPr lang="az-Latn-AZ" kern="100" dirty="0">
                    <a:latin typeface="Times New Roman" panose="02020603050405020304" pitchFamily="18" charset="0"/>
                    <a:ea typeface="Calibri" panose="020F0502020204030204" pitchFamily="34" charset="0"/>
                    <a:cs typeface="Times New Roman" panose="02020603050405020304" pitchFamily="18" charset="0"/>
                  </a:rPr>
                  <a:t>Səmərəlilik əmsalı :</a:t>
                </a:r>
                <a:endParaRPr lang="az-Latn-AZ" sz="14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600"/>
                  </a:spcAft>
                </a:pPr>
                <a14:m>
                  <m:oMathPara xmlns:m="http://schemas.openxmlformats.org/officeDocument/2006/math">
                    <m:oMathParaPr>
                      <m:jc m:val="centerGroup"/>
                    </m:oMathParaPr>
                    <m:oMath xmlns:m="http://schemas.openxmlformats.org/officeDocument/2006/math">
                      <m:r>
                        <a:rPr lang="az-Latn-AZ" i="1" kern="100">
                          <a:latin typeface="Cambria Math" panose="02040503050406030204" pitchFamily="18" charset="0"/>
                          <a:ea typeface="Calibri" panose="020F0502020204030204" pitchFamily="34" charset="0"/>
                          <a:cs typeface="Times New Roman" panose="02020603050405020304" pitchFamily="18" charset="0"/>
                        </a:rPr>
                        <m:t>𝜂</m:t>
                      </m:r>
                      <m:r>
                        <a:rPr lang="az-Latn-AZ" i="1" kern="100">
                          <a:latin typeface="Cambria Math" panose="02040503050406030204" pitchFamily="18" charset="0"/>
                          <a:ea typeface="Calibri" panose="020F0502020204030204" pitchFamily="34" charset="0"/>
                          <a:cs typeface="Times New Roman" panose="02020603050405020304" pitchFamily="18" charset="0"/>
                        </a:rPr>
                        <m:t>=1−</m:t>
                      </m:r>
                      <m:sSup>
                        <m:sSupPr>
                          <m:ctrlPr>
                            <a:rPr lang="az-Latn-AZ" i="1" kern="100">
                              <a:latin typeface="Cambria Math" panose="02040503050406030204" pitchFamily="18" charset="0"/>
                              <a:ea typeface="Calibri" panose="020F0502020204030204" pitchFamily="34" charset="0"/>
                              <a:cs typeface="Times New Roman" panose="02020603050405020304" pitchFamily="18" charset="0"/>
                            </a:rPr>
                          </m:ctrlPr>
                        </m:sSupPr>
                        <m:e>
                          <m:r>
                            <a:rPr lang="az-Latn-AZ" i="1" kern="100">
                              <a:latin typeface="Cambria Math" panose="02040503050406030204" pitchFamily="18" charset="0"/>
                              <a:ea typeface="Calibri" panose="020F0502020204030204" pitchFamily="34" charset="0"/>
                              <a:cs typeface="Times New Roman" panose="02020603050405020304" pitchFamily="18" charset="0"/>
                            </a:rPr>
                            <m:t>𝑒</m:t>
                          </m:r>
                        </m:e>
                        <m:sup>
                          <m:r>
                            <a:rPr lang="az-Latn-AZ" i="1" kern="100">
                              <a:latin typeface="Cambria Math" panose="02040503050406030204" pitchFamily="18" charset="0"/>
                              <a:ea typeface="Calibri" panose="020F0502020204030204" pitchFamily="34" charset="0"/>
                              <a:cs typeface="Times New Roman" panose="02020603050405020304" pitchFamily="18" charset="0"/>
                            </a:rPr>
                            <m:t>−0,0257∙162,9</m:t>
                          </m:r>
                        </m:sup>
                      </m:sSup>
                      <m:r>
                        <a:rPr lang="az-Latn-AZ" i="1" kern="100">
                          <a:latin typeface="Cambria Math" panose="02040503050406030204" pitchFamily="18" charset="0"/>
                          <a:ea typeface="Calibri" panose="020F0502020204030204" pitchFamily="34" charset="0"/>
                          <a:cs typeface="Times New Roman" panose="02020603050405020304" pitchFamily="18" charset="0"/>
                        </a:rPr>
                        <m:t>=1−</m:t>
                      </m:r>
                      <m:sSup>
                        <m:sSupPr>
                          <m:ctrlPr>
                            <a:rPr lang="az-Latn-AZ" i="1" kern="100">
                              <a:latin typeface="Cambria Math" panose="02040503050406030204" pitchFamily="18" charset="0"/>
                              <a:ea typeface="Calibri" panose="020F0502020204030204" pitchFamily="34" charset="0"/>
                              <a:cs typeface="Times New Roman" panose="02020603050405020304" pitchFamily="18" charset="0"/>
                            </a:rPr>
                          </m:ctrlPr>
                        </m:sSupPr>
                        <m:e>
                          <m:r>
                            <a:rPr lang="az-Latn-AZ" i="1" kern="100">
                              <a:latin typeface="Cambria Math" panose="02040503050406030204" pitchFamily="18" charset="0"/>
                              <a:ea typeface="Calibri" panose="020F0502020204030204" pitchFamily="34" charset="0"/>
                              <a:cs typeface="Times New Roman" panose="02020603050405020304" pitchFamily="18" charset="0"/>
                            </a:rPr>
                            <m:t>𝑒</m:t>
                          </m:r>
                        </m:e>
                        <m:sup>
                          <m:r>
                            <a:rPr lang="az-Latn-AZ" i="1" kern="100">
                              <a:latin typeface="Cambria Math" panose="02040503050406030204" pitchFamily="18" charset="0"/>
                              <a:ea typeface="Calibri" panose="020F0502020204030204" pitchFamily="34" charset="0"/>
                              <a:cs typeface="Times New Roman" panose="02020603050405020304" pitchFamily="18" charset="0"/>
                            </a:rPr>
                            <m:t>−4,18</m:t>
                          </m:r>
                        </m:sup>
                      </m:sSup>
                      <m:r>
                        <a:rPr lang="az-Latn-AZ" i="1" kern="100">
                          <a:latin typeface="Cambria Math" panose="02040503050406030204" pitchFamily="18" charset="0"/>
                          <a:ea typeface="Calibri" panose="020F0502020204030204" pitchFamily="34" charset="0"/>
                          <a:cs typeface="Times New Roman" panose="02020603050405020304" pitchFamily="18" charset="0"/>
                        </a:rPr>
                        <m:t>=1−0,016=0,984</m:t>
                      </m:r>
                    </m:oMath>
                  </m:oMathPara>
                </a14:m>
                <a:endParaRPr lang="az-Latn-AZ" sz="14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0"/>
                  </a:spcAft>
                </a:pPr>
                <a:r>
                  <a:rPr lang="az-Latn-AZ" kern="100" dirty="0">
                    <a:latin typeface="Times New Roman" panose="02020603050405020304" pitchFamily="18" charset="0"/>
                    <a:ea typeface="DengXian" panose="020B0503020204020204" pitchFamily="2" charset="-122"/>
                    <a:cs typeface="Times New Roman" panose="02020603050405020304" pitchFamily="18" charset="0"/>
                  </a:rPr>
                  <a:t>Beləliklə, konvertor qazın elektrik süzgəcində təmizləmə səmərəliliyi 98,4% bərabərdir.</a:t>
                </a:r>
                <a:endParaRPr lang="az-Latn-AZ" sz="1400" kern="100" dirty="0">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p:sp>
            <p:nvSpPr>
              <p:cNvPr id="2" name="Rectangle 1">
                <a:extLst>
                  <a:ext uri="{FF2B5EF4-FFF2-40B4-BE49-F238E27FC236}">
                    <a16:creationId xmlns:a16="http://schemas.microsoft.com/office/drawing/2014/main" id="{48B5C95D-CD40-46F9-A918-ED89EB916F43}"/>
                  </a:ext>
                </a:extLst>
              </p:cNvPr>
              <p:cNvSpPr>
                <a:spLocks noRot="1" noChangeAspect="1" noMove="1" noResize="1" noEditPoints="1" noAdjustHandles="1" noChangeArrowheads="1" noChangeShapeType="1" noTextEdit="1"/>
              </p:cNvSpPr>
              <p:nvPr/>
            </p:nvSpPr>
            <p:spPr>
              <a:xfrm>
                <a:off x="967408" y="610568"/>
                <a:ext cx="10257183" cy="5636864"/>
              </a:xfrm>
              <a:prstGeom prst="rect">
                <a:avLst/>
              </a:prstGeom>
              <a:blipFill>
                <a:blip r:embed="rId2"/>
                <a:stretch>
                  <a:fillRect l="-535" b="-649"/>
                </a:stretch>
              </a:blipFill>
            </p:spPr>
            <p:txBody>
              <a:bodyPr/>
              <a:lstStyle/>
              <a:p>
                <a:r>
                  <a:rPr lang="az-Latn-AZ">
                    <a:noFill/>
                  </a:rPr>
                  <a:t> </a:t>
                </a:r>
              </a:p>
            </p:txBody>
          </p:sp>
        </mc:Fallback>
      </mc:AlternateContent>
    </p:spTree>
    <p:extLst>
      <p:ext uri="{BB962C8B-B14F-4D97-AF65-F5344CB8AC3E}">
        <p14:creationId xmlns:p14="http://schemas.microsoft.com/office/powerpoint/2010/main" val="4434459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568906F-81EE-443D-8BA9-128724BC6DE3}"/>
              </a:ext>
            </a:extLst>
          </p:cNvPr>
          <p:cNvSpPr/>
          <p:nvPr/>
        </p:nvSpPr>
        <p:spPr>
          <a:xfrm>
            <a:off x="1086679" y="1119810"/>
            <a:ext cx="8706678" cy="4618380"/>
          </a:xfrm>
          <a:prstGeom prst="rect">
            <a:avLst/>
          </a:prstGeom>
        </p:spPr>
        <p:txBody>
          <a:bodyPr wrap="square">
            <a:spAutoFit/>
          </a:bodyPr>
          <a:lstStyle/>
          <a:p>
            <a:pPr indent="457200" algn="just">
              <a:lnSpc>
                <a:spcPct val="150000"/>
              </a:lnSpc>
              <a:spcAft>
                <a:spcPts val="0"/>
              </a:spcAft>
            </a:pPr>
            <a:r>
              <a:rPr lang="az-Latn-AZ" kern="100" dirty="0">
                <a:solidFill>
                  <a:srgbClr val="002060"/>
                </a:solidFill>
                <a:latin typeface="Times New Roman" panose="02020603050405020304" pitchFamily="18" charset="0"/>
                <a:ea typeface="Calibri" panose="020F0502020204030204" pitchFamily="34" charset="0"/>
                <a:cs typeface="Times New Roman" panose="02020603050405020304" pitchFamily="18" charset="0"/>
              </a:rPr>
              <a:t>Müasir sənayeni tökmə istehsalı olmadan təsəvvür etmək mümkün deyil. Odur ki, bu istehsalın ətraf mühitə mənfi təsirinin qarşısının alınması və azaldılması üçün aşağıdakı tədbirlərin görülməsi zəruridir: </a:t>
            </a:r>
            <a:endParaRPr lang="az-Latn-AZ" sz="1400" kern="100" dirty="0">
              <a:solidFill>
                <a:srgbClr val="002060"/>
              </a:solidFill>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50000"/>
              </a:lnSpc>
              <a:spcAft>
                <a:spcPts val="0"/>
              </a:spcAft>
              <a:buFont typeface="Symbol" panose="05050102010706020507" pitchFamily="18" charset="2"/>
              <a:buChar char=""/>
              <a:tabLst>
                <a:tab pos="630555" algn="l"/>
              </a:tabLst>
            </a:pPr>
            <a:r>
              <a:rPr lang="az-Latn-AZ" i="1" kern="100" dirty="0">
                <a:solidFill>
                  <a:srgbClr val="002060"/>
                </a:solidFill>
                <a:latin typeface="Times New Roman" panose="02020603050405020304" pitchFamily="18" charset="0"/>
                <a:ea typeface="Calibri" panose="020F0502020204030204" pitchFamily="34" charset="0"/>
                <a:cs typeface="Times New Roman" panose="02020603050405020304" pitchFamily="18" charset="0"/>
              </a:rPr>
              <a:t>Günbəzlərin aşağı tezlikli induksiya sobaları ilə əvəz edilməsi (eyni zamanda emissiyaların miqdarı bir neçə dəfə azaldılır) ; </a:t>
            </a:r>
            <a:endParaRPr lang="az-Latn-AZ" sz="1400" i="1" kern="100" dirty="0">
              <a:solidFill>
                <a:srgbClr val="002060"/>
              </a:solidFill>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50000"/>
              </a:lnSpc>
              <a:spcAft>
                <a:spcPts val="0"/>
              </a:spcAft>
              <a:buFont typeface="Symbol" panose="05050102010706020507" pitchFamily="18" charset="2"/>
              <a:buChar char=""/>
              <a:tabLst>
                <a:tab pos="630555" algn="l"/>
              </a:tabLst>
            </a:pPr>
            <a:r>
              <a:rPr lang="az-Latn-AZ" i="1" kern="100" dirty="0">
                <a:solidFill>
                  <a:srgbClr val="002060"/>
                </a:solidFill>
                <a:latin typeface="Times New Roman" panose="02020603050405020304" pitchFamily="18" charset="0"/>
                <a:ea typeface="Calibri" panose="020F0502020204030204" pitchFamily="34" charset="0"/>
                <a:cs typeface="Times New Roman" panose="02020603050405020304" pitchFamily="18" charset="0"/>
              </a:rPr>
              <a:t>Qarışıqların az toksiki və qeyri-toksik tərkiblərinin istehsala daxil edilməsi;</a:t>
            </a:r>
            <a:endParaRPr lang="az-Latn-AZ" sz="1400" i="1" kern="100" dirty="0">
              <a:solidFill>
                <a:srgbClr val="002060"/>
              </a:solidFill>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50000"/>
              </a:lnSpc>
              <a:spcAft>
                <a:spcPts val="0"/>
              </a:spcAft>
              <a:buFont typeface="Symbol" panose="05050102010706020507" pitchFamily="18" charset="2"/>
              <a:buChar char=""/>
              <a:tabLst>
                <a:tab pos="630555" algn="l"/>
              </a:tabLst>
            </a:pPr>
            <a:r>
              <a:rPr lang="az-Latn-AZ" i="1" kern="100" dirty="0">
                <a:solidFill>
                  <a:srgbClr val="002060"/>
                </a:solidFill>
                <a:latin typeface="Times New Roman" panose="02020603050405020304" pitchFamily="18" charset="0"/>
                <a:ea typeface="Calibri" panose="020F0502020204030204" pitchFamily="34" charset="0"/>
                <a:cs typeface="Times New Roman" panose="02020603050405020304" pitchFamily="18" charset="0"/>
              </a:rPr>
              <a:t>Atılan çirkləndiricilərin tutulması və zərərsizləşdirilməsi üçün effektiv sistemlərin quraşdırılması; </a:t>
            </a:r>
            <a:endParaRPr lang="az-Latn-AZ" sz="1400" i="1" kern="100" dirty="0">
              <a:solidFill>
                <a:srgbClr val="002060"/>
              </a:solidFill>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50000"/>
              </a:lnSpc>
              <a:spcAft>
                <a:spcPts val="0"/>
              </a:spcAft>
              <a:buFont typeface="Symbol" panose="05050102010706020507" pitchFamily="18" charset="2"/>
              <a:buChar char=""/>
              <a:tabLst>
                <a:tab pos="630555" algn="l"/>
              </a:tabLst>
            </a:pPr>
            <a:r>
              <a:rPr lang="az-Latn-AZ" i="1" kern="100" dirty="0">
                <a:solidFill>
                  <a:srgbClr val="002060"/>
                </a:solidFill>
                <a:latin typeface="Times New Roman" panose="02020603050405020304" pitchFamily="18" charset="0"/>
                <a:ea typeface="Calibri" panose="020F0502020204030204" pitchFamily="34" charset="0"/>
                <a:cs typeface="Times New Roman" panose="02020603050405020304" pitchFamily="18" charset="0"/>
              </a:rPr>
              <a:t>Ventilyasiya sistemlərinin səmərəli işləməsinin aradan qaldırılması;</a:t>
            </a:r>
            <a:endParaRPr lang="az-Latn-AZ" sz="1400" i="1" kern="100" dirty="0">
              <a:solidFill>
                <a:srgbClr val="002060"/>
              </a:solidFill>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50000"/>
              </a:lnSpc>
              <a:spcAft>
                <a:spcPts val="0"/>
              </a:spcAft>
              <a:buFont typeface="Symbol" panose="05050102010706020507" pitchFamily="18" charset="2"/>
              <a:buChar char=""/>
              <a:tabLst>
                <a:tab pos="630555" algn="l"/>
              </a:tabLst>
            </a:pPr>
            <a:r>
              <a:rPr lang="az-Latn-AZ" i="1" kern="100" dirty="0">
                <a:solidFill>
                  <a:srgbClr val="002060"/>
                </a:solidFill>
                <a:latin typeface="Times New Roman" panose="02020603050405020304" pitchFamily="18" charset="0"/>
                <a:ea typeface="Calibri" panose="020F0502020204030204" pitchFamily="34" charset="0"/>
                <a:cs typeface="Times New Roman" panose="02020603050405020304" pitchFamily="18" charset="0"/>
              </a:rPr>
              <a:t>Azaldılmış vibrasiya ilə müasir avadanlıqların istifadəsi; </a:t>
            </a:r>
            <a:endParaRPr lang="az-Latn-AZ" sz="1400" i="1" kern="100" dirty="0">
              <a:solidFill>
                <a:srgbClr val="002060"/>
              </a:solidFill>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50000"/>
              </a:lnSpc>
              <a:spcAft>
                <a:spcPts val="0"/>
              </a:spcAft>
              <a:buFont typeface="Symbol" panose="05050102010706020507" pitchFamily="18" charset="2"/>
              <a:buChar char=""/>
              <a:tabLst>
                <a:tab pos="630555" algn="l"/>
              </a:tabLst>
            </a:pPr>
            <a:r>
              <a:rPr lang="az-Latn-AZ" i="1" kern="100" dirty="0">
                <a:solidFill>
                  <a:srgbClr val="002060"/>
                </a:solidFill>
                <a:latin typeface="Times New Roman" panose="02020603050405020304" pitchFamily="18" charset="0"/>
                <a:ea typeface="Calibri" panose="020F0502020204030204" pitchFamily="34" charset="0"/>
                <a:cs typeface="Times New Roman" panose="02020603050405020304" pitchFamily="18" charset="0"/>
              </a:rPr>
              <a:t>Tullantı qarışıqlarının əmələ gəldiyi yerlərdə regenerasiyası.</a:t>
            </a:r>
            <a:endParaRPr lang="az-Latn-AZ" sz="1400" i="1" kern="1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1266" name="Picture 2" descr="Azərbaycan Texniki Universiteti | Baku">
            <a:extLst>
              <a:ext uri="{FF2B5EF4-FFF2-40B4-BE49-F238E27FC236}">
                <a16:creationId xmlns:a16="http://schemas.microsoft.com/office/drawing/2014/main" id="{D7A54E21-1CB2-43E3-BAC6-E7209856E90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071563" cy="10715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130968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Лента: наклоненная вверх 10">
            <a:extLst>
              <a:ext uri="{FF2B5EF4-FFF2-40B4-BE49-F238E27FC236}">
                <a16:creationId xmlns:a16="http://schemas.microsoft.com/office/drawing/2014/main" id="{5D28482C-8533-8EAF-1D24-B6E21557ABC8}"/>
              </a:ext>
            </a:extLst>
          </p:cNvPr>
          <p:cNvSpPr/>
          <p:nvPr/>
        </p:nvSpPr>
        <p:spPr>
          <a:xfrm>
            <a:off x="3260402" y="400553"/>
            <a:ext cx="6184864" cy="765638"/>
          </a:xfrm>
          <a:prstGeom prst="ribbon2">
            <a:avLst/>
          </a:prstGeom>
          <a:solidFill>
            <a:srgbClr val="B9DCFF"/>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az-Latn-AZ" sz="2800" b="1" kern="100" dirty="0">
                <a:solidFill>
                  <a:srgbClr val="000000"/>
                </a:solidFill>
                <a:effectLst/>
                <a:latin typeface="Segoe UI Black" panose="020B0A02040204020203" pitchFamily="34" charset="0"/>
                <a:ea typeface="Segoe UI Black" panose="020B0A02040204020203" pitchFamily="34" charset="0"/>
              </a:rPr>
              <a:t>NƏTİCƏ</a:t>
            </a:r>
            <a:endParaRPr lang="ru-RU" sz="2800" b="1" kern="100" dirty="0">
              <a:solidFill>
                <a:srgbClr val="000000"/>
              </a:solidFill>
              <a:effectLst/>
              <a:latin typeface="Segoe UI Black" panose="020B0A02040204020203" pitchFamily="34" charset="0"/>
              <a:ea typeface="Segoe UI Black" panose="020B0A02040204020203" pitchFamily="34" charset="0"/>
            </a:endParaRPr>
          </a:p>
        </p:txBody>
      </p:sp>
      <p:sp>
        <p:nvSpPr>
          <p:cNvPr id="2" name="TextBox 1">
            <a:extLst>
              <a:ext uri="{FF2B5EF4-FFF2-40B4-BE49-F238E27FC236}">
                <a16:creationId xmlns:a16="http://schemas.microsoft.com/office/drawing/2014/main" id="{307FDECC-10ED-4018-B8FB-930EAC8AA47D}"/>
              </a:ext>
            </a:extLst>
          </p:cNvPr>
          <p:cNvSpPr txBox="1"/>
          <p:nvPr/>
        </p:nvSpPr>
        <p:spPr>
          <a:xfrm>
            <a:off x="742121" y="1610008"/>
            <a:ext cx="9912627" cy="4428392"/>
          </a:xfrm>
          <a:prstGeom prst="rect">
            <a:avLst/>
          </a:prstGeom>
          <a:noFill/>
        </p:spPr>
        <p:txBody>
          <a:bodyPr wrap="square" rtlCol="0">
            <a:spAutoFit/>
          </a:bodyPr>
          <a:lstStyle/>
          <a:p>
            <a:pPr marL="285750" indent="-285750">
              <a:lnSpc>
                <a:spcPct val="150000"/>
              </a:lnSpc>
              <a:buFont typeface="Wingdings" panose="05000000000000000000" pitchFamily="2" charset="2"/>
              <a:buChar char="ü"/>
            </a:pPr>
            <a:r>
              <a:rPr lang="az-Latn-AZ" dirty="0"/>
              <a:t> </a:t>
            </a:r>
            <a:r>
              <a:rPr lang="az-Latn-AZ" sz="2000" i="1" dirty="0">
                <a:solidFill>
                  <a:srgbClr val="FF0000"/>
                </a:solidFill>
                <a:latin typeface="Times New Roman" panose="02020603050405020304" pitchFamily="18" charset="0"/>
                <a:cs typeface="Times New Roman" panose="02020603050405020304" pitchFamily="18" charset="0"/>
              </a:rPr>
              <a:t>Alternativ Enerji Mənbələrindən İstifadə </a:t>
            </a:r>
            <a:r>
              <a:rPr lang="az-Latn-AZ" sz="2400" i="1" dirty="0">
                <a:latin typeface="Times New Roman" panose="02020603050405020304" pitchFamily="18" charset="0"/>
                <a:cs typeface="Times New Roman" panose="02020603050405020304" pitchFamily="18" charset="0"/>
              </a:rPr>
              <a:t>- </a:t>
            </a:r>
            <a:r>
              <a:rPr lang="az-Latn-AZ" dirty="0">
                <a:latin typeface="Times New Roman" panose="02020603050405020304" pitchFamily="18" charset="0"/>
                <a:cs typeface="Times New Roman" panose="02020603050405020304" pitchFamily="18" charset="0"/>
              </a:rPr>
              <a:t>Çuqun istehsalçıları bərpa olunan enerji, tullantıların istilik bərpası və enerjiyə qənaət edən texnologiyalar kimi alternativ enerji mənbələrindən istifadə etməklə ətraf mühitə təsirlərini azalda bilərlər. Bərpa olunan enerjinin qəbulu: Günəş və külək enerjisi kimi bərpa olunan enerji mənbələri qalıq yanacaqlardan asılılığı azaltmaq və istixana qazı emissiyalarını minimuma endirmək üçün istifadə edilə bilər.</a:t>
            </a:r>
            <a:endParaRPr lang="az-Latn-AZ" sz="2400" i="1" dirty="0">
              <a:latin typeface="Times New Roman" panose="02020603050405020304" pitchFamily="18" charset="0"/>
              <a:cs typeface="Times New Roman" panose="02020603050405020304" pitchFamily="18" charset="0"/>
            </a:endParaRPr>
          </a:p>
          <a:p>
            <a:pPr marL="285750" indent="-285750">
              <a:lnSpc>
                <a:spcPct val="150000"/>
              </a:lnSpc>
              <a:buFont typeface="Wingdings" panose="05000000000000000000" pitchFamily="2" charset="2"/>
              <a:buChar char="ü"/>
            </a:pPr>
            <a:r>
              <a:rPr lang="az-Latn-AZ" sz="2000" i="1" dirty="0">
                <a:solidFill>
                  <a:srgbClr val="FF0000"/>
                </a:solidFill>
                <a:latin typeface="Times New Roman" panose="02020603050405020304" pitchFamily="18" charset="0"/>
                <a:cs typeface="Times New Roman" panose="02020603050405020304" pitchFamily="18" charset="0"/>
              </a:rPr>
              <a:t>Təkrar emal və təkrar istifadə </a:t>
            </a:r>
            <a:r>
              <a:rPr lang="az-Latn-AZ" sz="2000" i="1" dirty="0">
                <a:latin typeface="Times New Roman" panose="02020603050405020304" pitchFamily="18" charset="0"/>
                <a:cs typeface="Times New Roman" panose="02020603050405020304" pitchFamily="18" charset="0"/>
              </a:rPr>
              <a:t>- </a:t>
            </a:r>
            <a:r>
              <a:rPr lang="az-Latn-AZ" dirty="0">
                <a:latin typeface="Times New Roman" panose="02020603050405020304" pitchFamily="18" charset="0"/>
                <a:cs typeface="Times New Roman" panose="02020603050405020304" pitchFamily="18" charset="0"/>
              </a:rPr>
              <a:t>Çuqun istehsalçıları metal qırıntıları və şlak kimi materialları təkrar emal etməklə və təkrar istifadə etməklə tullantıları azalda və resurslara qənaət edə bilərlər.</a:t>
            </a:r>
          </a:p>
          <a:p>
            <a:pPr marL="285750" indent="-285750">
              <a:lnSpc>
                <a:spcPct val="150000"/>
              </a:lnSpc>
              <a:buFont typeface="Wingdings" panose="05000000000000000000" pitchFamily="2" charset="2"/>
              <a:buChar char="ü"/>
            </a:pPr>
            <a:r>
              <a:rPr lang="az-Latn-AZ" sz="2000" i="1" dirty="0">
                <a:solidFill>
                  <a:srgbClr val="FF0000"/>
                </a:solidFill>
                <a:latin typeface="Times New Roman" panose="02020603050405020304" pitchFamily="18" charset="0"/>
                <a:cs typeface="Times New Roman" panose="02020603050405020304" pitchFamily="18" charset="0"/>
              </a:rPr>
              <a:t>Emissiyaların Azaldılması: </a:t>
            </a:r>
            <a:r>
              <a:rPr lang="az-Latn-AZ" dirty="0">
                <a:latin typeface="Times New Roman" panose="02020603050405020304" pitchFamily="18" charset="0"/>
                <a:cs typeface="Times New Roman" panose="02020603050405020304" pitchFamily="18" charset="0"/>
              </a:rPr>
              <a:t>Çuqun istehsalçıları prosesin optimallaşdırılması, daha təmiz yanacaqların istifadəsi və emissiyaya nəzarət texnologiyalarının quraşdırılması kimi tədbirləri həyata keçirməklə emissiyaları azalda bilər.</a:t>
            </a:r>
          </a:p>
        </p:txBody>
      </p:sp>
      <p:pic>
        <p:nvPicPr>
          <p:cNvPr id="12290" name="Picture 2" descr="Azərbaycan Texniki Universiteti | Baku">
            <a:extLst>
              <a:ext uri="{FF2B5EF4-FFF2-40B4-BE49-F238E27FC236}">
                <a16:creationId xmlns:a16="http://schemas.microsoft.com/office/drawing/2014/main" id="{6740DCA4-EE5A-4FC9-B8A2-B42C1F32DEE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071563" cy="10715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506244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469BAED-8BF7-4923-A4ED-6C35FFF87884}"/>
              </a:ext>
            </a:extLst>
          </p:cNvPr>
          <p:cNvSpPr/>
          <p:nvPr/>
        </p:nvSpPr>
        <p:spPr>
          <a:xfrm>
            <a:off x="437321" y="1245704"/>
            <a:ext cx="10031896" cy="4647426"/>
          </a:xfrm>
          <a:prstGeom prst="rect">
            <a:avLst/>
          </a:prstGeom>
        </p:spPr>
        <p:txBody>
          <a:bodyPr wrap="square">
            <a:spAutoFit/>
          </a:bodyPr>
          <a:lstStyle/>
          <a:p>
            <a:pPr marL="285750" indent="-285750" algn="just">
              <a:spcAft>
                <a:spcPts val="0"/>
              </a:spcAft>
              <a:buFont typeface="Wingdings" panose="05000000000000000000" pitchFamily="2" charset="2"/>
              <a:buChar char="ü"/>
            </a:pPr>
            <a:r>
              <a:rPr lang="az-Latn-AZ" sz="2400" i="1" dirty="0">
                <a:solidFill>
                  <a:srgbClr val="FF0000"/>
                </a:solidFill>
                <a:latin typeface="Times New Roman" panose="02020603050405020304" pitchFamily="18" charset="0"/>
                <a:ea typeface="Times New Roman" panose="02020603050405020304" pitchFamily="18" charset="0"/>
              </a:rPr>
              <a:t>Ətraf Mühitin İdarəetmə Sistemləri: </a:t>
            </a:r>
            <a:r>
              <a:rPr lang="az-Latn-AZ" sz="2000" dirty="0">
                <a:solidFill>
                  <a:srgbClr val="000000"/>
                </a:solidFill>
                <a:latin typeface="Times New Roman" panose="02020603050405020304" pitchFamily="18" charset="0"/>
                <a:ea typeface="Times New Roman" panose="02020603050405020304" pitchFamily="18" charset="0"/>
              </a:rPr>
              <a:t>Çuqun istehsalçıları ətraf mühitə təsirlərini izləmək və idarə etmək üçün ətraf mühitin idarə edilməsi sistemlərini tətbiq edə bilərlər. Bu sistemlər təkmilləşdirilməli sahələrin müəyyən edilməsinə və ətraf mühitin mühafizəsi qaydalarına uyğunluğun təmin edilməsinə kömək edə bilər.</a:t>
            </a:r>
            <a:endParaRPr lang="az-Latn-AZ" sz="2000" dirty="0">
              <a:latin typeface="Times New Roman" panose="02020603050405020304" pitchFamily="18" charset="0"/>
              <a:ea typeface="Times New Roman" panose="02020603050405020304" pitchFamily="18" charset="0"/>
            </a:endParaRPr>
          </a:p>
          <a:p>
            <a:pPr marL="285750" indent="-285750" algn="just">
              <a:spcAft>
                <a:spcPts val="0"/>
              </a:spcAft>
              <a:buFont typeface="Wingdings" panose="05000000000000000000" pitchFamily="2" charset="2"/>
              <a:buChar char="ü"/>
            </a:pPr>
            <a:r>
              <a:rPr lang="az-Latn-AZ" sz="2400" i="1" dirty="0">
                <a:solidFill>
                  <a:srgbClr val="FF0000"/>
                </a:solidFill>
                <a:latin typeface="Times New Roman" panose="02020603050405020304" pitchFamily="18" charset="0"/>
                <a:ea typeface="Times New Roman" panose="02020603050405020304" pitchFamily="18" charset="0"/>
              </a:rPr>
              <a:t>Daha Təmiz İstehsal Texnikalarından İstifadə:</a:t>
            </a:r>
            <a:r>
              <a:rPr lang="az-Latn-AZ" sz="2000" dirty="0">
                <a:solidFill>
                  <a:srgbClr val="000000"/>
                </a:solidFill>
                <a:latin typeface="Times New Roman" panose="02020603050405020304" pitchFamily="18" charset="0"/>
                <a:ea typeface="Times New Roman" panose="02020603050405020304" pitchFamily="18" charset="0"/>
              </a:rPr>
              <a:t> Təmiz istehsal üsulları istehsal prosesi zamanı tullantıların və çirkləndiricilərin əmələ gəlməsini minimuma endirmək məqsədi daşıyır. Məsələn, sobanın dizaynını optimallaşdırmaq və yanma səmərəliliyini artırmaqla, hava emissiyalarını azaltmaq mümkündür.</a:t>
            </a:r>
            <a:endParaRPr lang="az-Latn-AZ" sz="2000" dirty="0">
              <a:latin typeface="Times New Roman" panose="02020603050405020304" pitchFamily="18" charset="0"/>
              <a:ea typeface="Times New Roman" panose="02020603050405020304" pitchFamily="18" charset="0"/>
            </a:endParaRPr>
          </a:p>
          <a:p>
            <a:pPr marL="285750" indent="-285750" algn="just">
              <a:spcAft>
                <a:spcPts val="0"/>
              </a:spcAft>
              <a:buFont typeface="Wingdings" panose="05000000000000000000" pitchFamily="2" charset="2"/>
              <a:buChar char="ü"/>
            </a:pPr>
            <a:r>
              <a:rPr lang="az-Latn-AZ" sz="2400" i="1" dirty="0">
                <a:solidFill>
                  <a:srgbClr val="FF0000"/>
                </a:solidFill>
                <a:latin typeface="Times New Roman" panose="02020603050405020304" pitchFamily="18" charset="0"/>
                <a:ea typeface="Times New Roman" panose="02020603050405020304" pitchFamily="18" charset="0"/>
              </a:rPr>
              <a:t>Suyun təmizlənməsinin həyata keçirilməsi: </a:t>
            </a:r>
            <a:r>
              <a:rPr lang="az-Latn-AZ" sz="2000" dirty="0">
                <a:solidFill>
                  <a:srgbClr val="000000"/>
                </a:solidFill>
                <a:latin typeface="Times New Roman" panose="02020603050405020304" pitchFamily="18" charset="0"/>
                <a:ea typeface="Times New Roman" panose="02020603050405020304" pitchFamily="18" charset="0"/>
              </a:rPr>
              <a:t>Çuqun istehsalı zamanı yaranan tullantı suları su obyektlərinə axıdılmadan əvvəl zərərli kimyəvi maddələri təmizləmək üçün təmizlənə bilər. Bu, suyun çirklənməsini azalda və su həyatını qoruya bilər.</a:t>
            </a:r>
            <a:endParaRPr lang="az-Latn-AZ" sz="2000" dirty="0">
              <a:latin typeface="Times New Roman" panose="02020603050405020304" pitchFamily="18" charset="0"/>
              <a:ea typeface="Times New Roman" panose="02020603050405020304" pitchFamily="18" charset="0"/>
            </a:endParaRPr>
          </a:p>
          <a:p>
            <a:pPr marL="285750" indent="-285750" algn="just">
              <a:spcAft>
                <a:spcPts val="0"/>
              </a:spcAft>
              <a:buFont typeface="Wingdings" panose="05000000000000000000" pitchFamily="2" charset="2"/>
              <a:buChar char="ü"/>
            </a:pPr>
            <a:r>
              <a:rPr lang="az-Latn-AZ" sz="2400" i="1" dirty="0">
                <a:solidFill>
                  <a:srgbClr val="FF0000"/>
                </a:solidFill>
                <a:latin typeface="Times New Roman" panose="02020603050405020304" pitchFamily="18" charset="0"/>
                <a:ea typeface="Times New Roman" panose="02020603050405020304" pitchFamily="18" charset="0"/>
              </a:rPr>
              <a:t>Davamlı Mədən Təcrübələrinin Təşviqi: </a:t>
            </a:r>
            <a:r>
              <a:rPr lang="az-Latn-AZ" sz="2000" dirty="0">
                <a:solidFill>
                  <a:srgbClr val="000000"/>
                </a:solidFill>
                <a:latin typeface="Times New Roman" panose="02020603050405020304" pitchFamily="18" charset="0"/>
                <a:ea typeface="Times New Roman" panose="02020603050405020304" pitchFamily="18" charset="0"/>
              </a:rPr>
              <a:t>Davamlı mədənçilik təcrübələri torpaq eroziyasını azaltmaqla, biomüxtəlifliyi qorumaqla və məsul tullantıların utilizasiyasını təşviq etməklə mədən işlərinin ətraf mühitə və yerli icmalara təsirini minimuma endirə bilər.</a:t>
            </a:r>
            <a:endParaRPr lang="az-Latn-AZ" sz="20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5609324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2EC3EB4A-8056-2032-FB60-2AB4502F8D7E}"/>
              </a:ext>
            </a:extLst>
          </p:cNvPr>
          <p:cNvSpPr txBox="1"/>
          <p:nvPr/>
        </p:nvSpPr>
        <p:spPr>
          <a:xfrm>
            <a:off x="983103" y="1651411"/>
            <a:ext cx="8681473" cy="3787383"/>
          </a:xfrm>
          <a:prstGeom prst="rect">
            <a:avLst/>
          </a:prstGeom>
          <a:noFill/>
        </p:spPr>
        <p:txBody>
          <a:bodyPr wrap="square">
            <a:spAutoFit/>
          </a:bodyPr>
          <a:lstStyle/>
          <a:p>
            <a:pPr marL="342900" lvl="0" indent="-342900" algn="just">
              <a:lnSpc>
                <a:spcPct val="150000"/>
              </a:lnSpc>
              <a:buFont typeface="+mj-lt"/>
              <a:buAutoNum type="arabicPeriod"/>
              <a:tabLst>
                <a:tab pos="630555" algn="l"/>
              </a:tabLst>
            </a:pPr>
            <a:r>
              <a:rPr lang="az-Latn-AZ" sz="18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Большина Е.П. Экология металлургического производства. Новотроицк.: НФ НИТУ «МИСиС», 2012.155 с. </a:t>
            </a:r>
            <a:endParaRPr lang="ru-RU" sz="14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50000"/>
              </a:lnSpc>
              <a:buFont typeface="+mj-lt"/>
              <a:buAutoNum type="arabicPeriod"/>
              <a:tabLst>
                <a:tab pos="630555" algn="l"/>
              </a:tabLst>
            </a:pPr>
            <a:r>
              <a:rPr lang="az-Latn-AZ" sz="18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Торп Б. Путеводитель по экологически чистому производству // Волна. 2011. №2. С.15-21.</a:t>
            </a:r>
            <a:endParaRPr lang="ru-RU" sz="14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50000"/>
              </a:lnSpc>
              <a:buFont typeface="+mj-lt"/>
              <a:buAutoNum type="arabicPeriod"/>
              <a:tabLst>
                <a:tab pos="630555" algn="l"/>
              </a:tabLst>
            </a:pPr>
            <a:r>
              <a:rPr lang="en-US" sz="18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Eco-innovation in Industry: Enabling Green Growth. OECD, 2009. 278 p.</a:t>
            </a:r>
            <a:endParaRPr lang="ru-RU" sz="14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50000"/>
              </a:lnSpc>
              <a:buFont typeface="+mj-lt"/>
              <a:buAutoNum type="arabicPeriod"/>
              <a:tabLst>
                <a:tab pos="630555" algn="l"/>
              </a:tabLst>
            </a:pPr>
            <a:r>
              <a:rPr lang="az-Latn-AZ" sz="18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1800" kern="1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Barbier</a:t>
            </a:r>
            <a:r>
              <a:rPr lang="en-US" sz="18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E.B. Rethinking the Economic Recovery: A Global Green New Deal. Report for UNEP</a:t>
            </a:r>
            <a:r>
              <a:rPr lang="ru-RU" sz="18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18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April</a:t>
            </a:r>
            <a:r>
              <a:rPr lang="ru-RU" sz="18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2009. 144 </a:t>
            </a:r>
            <a:r>
              <a:rPr lang="en-US" sz="18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p</a:t>
            </a:r>
            <a:r>
              <a:rPr lang="ru-RU" sz="18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ru-RU" sz="14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50000"/>
              </a:lnSpc>
              <a:buFont typeface="+mj-lt"/>
              <a:buAutoNum type="arabicPeriod"/>
              <a:tabLst>
                <a:tab pos="630555" algn="l"/>
              </a:tabLst>
            </a:pPr>
            <a:r>
              <a:rPr lang="az-Latn-AZ" sz="1800" u="sng" kern="100" dirty="0">
                <a:solidFill>
                  <a:srgbClr val="0563C1"/>
                </a:solidFill>
                <a:effectLst/>
                <a:latin typeface="Times New Roman" panose="02020603050405020304" pitchFamily="18" charset="0"/>
                <a:ea typeface="Calibri" panose="020F0502020204030204" pitchFamily="34" charset="0"/>
                <a:cs typeface="Times New Roman" panose="02020603050405020304" pitchFamily="18" charset="0"/>
                <a:hlinkClick r:id="rId2"/>
              </a:rPr>
              <a:t>https://www.wbwhitefoundry.co.uk/environment.php</a:t>
            </a:r>
            <a:endParaRPr lang="ru-RU" sz="14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50000"/>
              </a:lnSpc>
              <a:spcAft>
                <a:spcPts val="800"/>
              </a:spcAft>
              <a:buFont typeface="+mj-lt"/>
              <a:buAutoNum type="arabicPeriod"/>
              <a:tabLst>
                <a:tab pos="630555" algn="l"/>
              </a:tabLst>
            </a:pPr>
            <a:r>
              <a:rPr lang="az-Latn-AZ" sz="1800" u="none" strike="noStrike"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hlinkClick r:id="rId3"/>
              </a:rPr>
              <a:t>https://ecfor.ru/wp-content/uploads/2018/02/05_budanov-terentev-2017.pdf</a:t>
            </a:r>
            <a:endParaRPr lang="ru-RU" sz="14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1" name="TextBox 10">
            <a:extLst>
              <a:ext uri="{FF2B5EF4-FFF2-40B4-BE49-F238E27FC236}">
                <a16:creationId xmlns:a16="http://schemas.microsoft.com/office/drawing/2014/main" id="{F6877097-040F-56D6-6931-BCD71175BB78}"/>
              </a:ext>
            </a:extLst>
          </p:cNvPr>
          <p:cNvSpPr txBox="1"/>
          <p:nvPr/>
        </p:nvSpPr>
        <p:spPr>
          <a:xfrm>
            <a:off x="2393232" y="674963"/>
            <a:ext cx="6101080" cy="744243"/>
          </a:xfrm>
          <a:prstGeom prst="rect">
            <a:avLst/>
          </a:prstGeom>
          <a:noFill/>
        </p:spPr>
        <p:txBody>
          <a:bodyPr wrap="square">
            <a:spAutoFit/>
          </a:bodyPr>
          <a:lstStyle/>
          <a:p>
            <a:pPr algn="ctr">
              <a:lnSpc>
                <a:spcPct val="150000"/>
              </a:lnSpc>
            </a:pPr>
            <a:r>
              <a:rPr lang="az-Latn-AZ" sz="3200" b="1" kern="100" dirty="0">
                <a:solidFill>
                  <a:srgbClr val="000000"/>
                </a:solidFill>
                <a:effectLst/>
                <a:latin typeface="Algerian" panose="04020705040A02060702" pitchFamily="82" charset="0"/>
                <a:ea typeface="Times New Roman" panose="02020603050405020304" pitchFamily="18" charset="0"/>
              </a:rPr>
              <a:t>ƏDƏBİYYAT </a:t>
            </a:r>
            <a:endParaRPr lang="ru-RU" sz="3200" b="1" kern="100" dirty="0">
              <a:solidFill>
                <a:srgbClr val="000000"/>
              </a:solidFill>
              <a:effectLst/>
              <a:latin typeface="Times New Roman" panose="02020603050405020304" pitchFamily="18" charset="0"/>
              <a:ea typeface="Times New Roman" panose="02020603050405020304" pitchFamily="18" charset="0"/>
            </a:endParaRPr>
          </a:p>
        </p:txBody>
      </p:sp>
      <p:pic>
        <p:nvPicPr>
          <p:cNvPr id="12290" name="Picture 2">
            <a:extLst>
              <a:ext uri="{FF2B5EF4-FFF2-40B4-BE49-F238E27FC236}">
                <a16:creationId xmlns:a16="http://schemas.microsoft.com/office/drawing/2014/main" id="{C2B21777-EAFE-BFB8-5E58-2D8759BD0D9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052560" y="3914794"/>
            <a:ext cx="3048000" cy="3048000"/>
          </a:xfrm>
          <a:prstGeom prst="rect">
            <a:avLst/>
          </a:prstGeom>
          <a:noFill/>
          <a:extLst>
            <a:ext uri="{909E8E84-426E-40DD-AFC4-6F175D3DCCD1}">
              <a14:hiddenFill xmlns:a14="http://schemas.microsoft.com/office/drawing/2010/main">
                <a:solidFill>
                  <a:srgbClr val="FFFFFF"/>
                </a:solidFill>
              </a14:hiddenFill>
            </a:ext>
          </a:extLst>
        </p:spPr>
      </p:pic>
      <p:pic>
        <p:nvPicPr>
          <p:cNvPr id="13314" name="Picture 2" descr="Azərbaycan Texniki Universiteti | Baku">
            <a:extLst>
              <a:ext uri="{FF2B5EF4-FFF2-40B4-BE49-F238E27FC236}">
                <a16:creationId xmlns:a16="http://schemas.microsoft.com/office/drawing/2014/main" id="{66201F52-9C70-4BEB-954C-B317CCA05AB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1204084" cy="12040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0141469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загнутый угол 5">
            <a:extLst>
              <a:ext uri="{FF2B5EF4-FFF2-40B4-BE49-F238E27FC236}">
                <a16:creationId xmlns:a16="http://schemas.microsoft.com/office/drawing/2014/main" id="{7ABD3FD6-0CE9-6E96-DAEB-83DF481CDB27}"/>
              </a:ext>
            </a:extLst>
          </p:cNvPr>
          <p:cNvSpPr/>
          <p:nvPr/>
        </p:nvSpPr>
        <p:spPr>
          <a:xfrm>
            <a:off x="448989" y="1071563"/>
            <a:ext cx="5408472" cy="5408750"/>
          </a:xfrm>
          <a:prstGeom prst="foldedCorner">
            <a:avLst>
              <a:gd name="adj" fmla="val 0"/>
            </a:avLst>
          </a:prstGeom>
          <a:solidFill>
            <a:schemeClr val="bg1">
              <a:lumMod val="95000"/>
            </a:schemeClr>
          </a:solidFill>
          <a:ln>
            <a:solidFill>
              <a:srgbClr val="FF1DF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az-Latn-AZ" sz="2000" b="1" kern="1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Mövzunun aktuallığı</a:t>
            </a:r>
            <a:r>
              <a:rPr lang="az-Latn-AZ" sz="2000" b="1" kern="1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r>
              <a:rPr lang="az-Latn-AZ" sz="2000" dirty="0">
                <a:solidFill>
                  <a:schemeClr val="tx1"/>
                </a:solidFill>
                <a:latin typeface="Times New Roman" panose="02020603050405020304" pitchFamily="18" charset="0"/>
                <a:cs typeface="Times New Roman" panose="02020603050405020304" pitchFamily="18" charset="0"/>
              </a:rPr>
              <a:t>Ekoloji problemlər son dövrlərdə qlobal və ümumdünya xarakter kəsb etmişdir. Təbiətin qorunub saxlanılması və ekologiyasının mühafizəsi insanların və bütün canlı aləmin mühafizəsi deməkdir. Ona görə də təbiətin və ətraf mühitin mühafizəsi məsələsi dövlətimizin daxili və xarici siyasətinin əsas istiqamətlərindən biridir. Təbiətin mühafizəsi və ehtiyat mənbələrindən səmərəli istifadə edilməsi hər bir vətəndaşın əsas vəzifəsi olmaqla bərabər, cəmiyyətimizin müasir inkişaf mərhələsində ən aktual problemlərdən biridir. Ekologiya çuqun istehsalı zamanı nəzərə alınmalı vacib bir sahədir. Çuqun bir çox sənaye tətbiqlərində istifadə olunan bir materialdır və düzgün idarə edilmədikdə istehsalı ətraf mühitə əhəmiyyətli təsir göstərə bilər.</a:t>
            </a:r>
            <a:r>
              <a:rPr lang="az-Latn-AZ" sz="2000" kern="1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a:t>
            </a:r>
            <a:endParaRPr lang="az-Latn-AZ" sz="2000" dirty="0">
              <a:solidFill>
                <a:schemeClr val="tx1"/>
              </a:solidFill>
              <a:latin typeface="Times New Roman" panose="02020603050405020304" pitchFamily="18" charset="0"/>
              <a:cs typeface="Times New Roman" panose="02020603050405020304" pitchFamily="18" charset="0"/>
            </a:endParaRPr>
          </a:p>
        </p:txBody>
      </p:sp>
      <p:pic>
        <p:nvPicPr>
          <p:cNvPr id="7" name="Picture 6">
            <a:extLst>
              <a:ext uri="{FF2B5EF4-FFF2-40B4-BE49-F238E27FC236}">
                <a16:creationId xmlns:a16="http://schemas.microsoft.com/office/drawing/2014/main" id="{6FEA3064-9C9E-498E-8BC1-9702CB2B346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72390" y="1548371"/>
            <a:ext cx="5647011" cy="3761258"/>
          </a:xfrm>
          <a:prstGeom prst="rect">
            <a:avLst/>
          </a:prstGeom>
        </p:spPr>
      </p:pic>
      <p:pic>
        <p:nvPicPr>
          <p:cNvPr id="3074" name="Picture 2" descr="Azərbaycan Texniki Universiteti | Baku">
            <a:extLst>
              <a:ext uri="{FF2B5EF4-FFF2-40B4-BE49-F238E27FC236}">
                <a16:creationId xmlns:a16="http://schemas.microsoft.com/office/drawing/2014/main" id="{B96AF037-A88B-4673-A5AA-3AAB05689DE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060" y="0"/>
            <a:ext cx="1071563" cy="10715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6005457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The World's Most Polluting Industries - WorldAtlas">
            <a:extLst>
              <a:ext uri="{FF2B5EF4-FFF2-40B4-BE49-F238E27FC236}">
                <a16:creationId xmlns:a16="http://schemas.microsoft.com/office/drawing/2014/main" id="{1666606F-411D-2714-F6EF-1909858BE4A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Double Wave 1"/>
          <p:cNvSpPr/>
          <p:nvPr/>
        </p:nvSpPr>
        <p:spPr>
          <a:xfrm>
            <a:off x="196475" y="142240"/>
            <a:ext cx="9069445" cy="876822"/>
          </a:xfrm>
          <a:prstGeom prst="doubleWave">
            <a:avLst/>
          </a:prstGeom>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z-Latn-AZ" sz="3200" b="1" dirty="0">
                <a:solidFill>
                  <a:schemeClr val="tx1"/>
                </a:solidFill>
                <a:latin typeface="Segoe UI Black" panose="020B0A02040204020203" pitchFamily="34" charset="0"/>
                <a:ea typeface="Segoe UI Black" panose="020B0A02040204020203" pitchFamily="34" charset="0"/>
              </a:rPr>
              <a:t>DİQQƏTİNİZƏ GÖRƏ MİNNƏTDARAM!</a:t>
            </a:r>
            <a:endParaRPr lang="en-US" sz="3200" b="1" dirty="0">
              <a:solidFill>
                <a:schemeClr val="tx1"/>
              </a:solidFill>
              <a:latin typeface="Segoe UI Black" panose="020B0A02040204020203" pitchFamily="34" charset="0"/>
              <a:ea typeface="Segoe UI Black" panose="020B0A02040204020203" pitchFamily="34" charset="0"/>
            </a:endParaRPr>
          </a:p>
        </p:txBody>
      </p:sp>
    </p:spTree>
    <p:extLst>
      <p:ext uri="{BB962C8B-B14F-4D97-AF65-F5344CB8AC3E}">
        <p14:creationId xmlns:p14="http://schemas.microsoft.com/office/powerpoint/2010/main" val="183772767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Схема 4">
            <a:extLst>
              <a:ext uri="{FF2B5EF4-FFF2-40B4-BE49-F238E27FC236}">
                <a16:creationId xmlns:a16="http://schemas.microsoft.com/office/drawing/2014/main" id="{C5268061-F492-611B-1287-202490F38DC3}"/>
              </a:ext>
            </a:extLst>
          </p:cNvPr>
          <p:cNvGraphicFramePr/>
          <p:nvPr>
            <p:extLst>
              <p:ext uri="{D42A27DB-BD31-4B8C-83A1-F6EECF244321}">
                <p14:modId xmlns:p14="http://schemas.microsoft.com/office/powerpoint/2010/main" val="2328221927"/>
              </p:ext>
            </p:extLst>
          </p:nvPr>
        </p:nvGraphicFramePr>
        <p:xfrm>
          <a:off x="1218460" y="407040"/>
          <a:ext cx="10059140" cy="63164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Picture 2" descr="Azərbaycan Texniki Universiteti | Baku">
            <a:extLst>
              <a:ext uri="{FF2B5EF4-FFF2-40B4-BE49-F238E27FC236}">
                <a16:creationId xmlns:a16="http://schemas.microsoft.com/office/drawing/2014/main" id="{A7865F81-FFE9-4BA6-B20C-93D711B60D44}"/>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4062" y="1"/>
            <a:ext cx="814078" cy="8140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82503358"/>
      </p:ext>
    </p:extLst>
  </p:cSld>
  <p:clrMapOvr>
    <a:masterClrMapping/>
  </p:clrMapOvr>
  <p:transition spd="slow">
    <p:randomBar dir="ver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180CD66-7243-54FA-5E98-A789FB79E492}"/>
              </a:ext>
            </a:extLst>
          </p:cNvPr>
          <p:cNvSpPr txBox="1"/>
          <p:nvPr/>
        </p:nvSpPr>
        <p:spPr>
          <a:xfrm>
            <a:off x="2104087" y="652509"/>
            <a:ext cx="7188694" cy="579967"/>
          </a:xfrm>
          <a:prstGeom prst="rect">
            <a:avLst/>
          </a:prstGeom>
          <a:noFill/>
        </p:spPr>
        <p:txBody>
          <a:bodyPr wrap="square">
            <a:spAutoFit/>
          </a:bodyPr>
          <a:lstStyle/>
          <a:p>
            <a:pPr algn="ctr">
              <a:lnSpc>
                <a:spcPct val="150000"/>
              </a:lnSpc>
            </a:pPr>
            <a:r>
              <a:rPr lang="az-Latn-AZ" sz="2400" b="1" kern="100" dirty="0">
                <a:solidFill>
                  <a:srgbClr val="000000"/>
                </a:solidFill>
                <a:effectLst/>
                <a:latin typeface="Times New Roman" panose="02020603050405020304" pitchFamily="18" charset="0"/>
                <a:ea typeface="Times New Roman" panose="02020603050405020304" pitchFamily="18" charset="0"/>
              </a:rPr>
              <a:t>Müasir metallurgiyada çuqun istehsalı kompleksi</a:t>
            </a:r>
            <a:endParaRPr lang="ru-RU" sz="2400" b="1" kern="100" dirty="0">
              <a:solidFill>
                <a:srgbClr val="000000"/>
              </a:solidFill>
              <a:effectLst/>
              <a:latin typeface="Times New Roman" panose="02020603050405020304" pitchFamily="18" charset="0"/>
              <a:ea typeface="Times New Roman" panose="02020603050405020304" pitchFamily="18" charset="0"/>
            </a:endParaRPr>
          </a:p>
        </p:txBody>
      </p:sp>
      <p:sp>
        <p:nvSpPr>
          <p:cNvPr id="5" name="TextBox 4">
            <a:extLst>
              <a:ext uri="{FF2B5EF4-FFF2-40B4-BE49-F238E27FC236}">
                <a16:creationId xmlns:a16="http://schemas.microsoft.com/office/drawing/2014/main" id="{42D25E00-B784-C0D2-B51F-F6D19B966A93}"/>
              </a:ext>
            </a:extLst>
          </p:cNvPr>
          <p:cNvSpPr txBox="1"/>
          <p:nvPr/>
        </p:nvSpPr>
        <p:spPr>
          <a:xfrm>
            <a:off x="321815" y="1804750"/>
            <a:ext cx="4729579" cy="4247317"/>
          </a:xfrm>
          <a:prstGeom prst="rect">
            <a:avLst/>
          </a:prstGeom>
          <a:noFill/>
        </p:spPr>
        <p:txBody>
          <a:bodyPr wrap="square">
            <a:spAutoFit/>
          </a:bodyPr>
          <a:lstStyle/>
          <a:p>
            <a:pPr algn="ctr"/>
            <a:r>
              <a:rPr lang="az-Latn-AZ" sz="1800"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Çuqun, tərkibində karbon olan dəmir ərintisidir. Onun tərkibinə bunlara əlavə olaraq manqan, fosfor, silikon, kükürd və digər komponentlər daxil ola bilər. Əvvəlcə dəmir istehsalı üçün materiallar dəmir filizləri, yanacaq materialları və fluxlardır. </a:t>
            </a:r>
            <a:r>
              <a:rPr lang="az-Latn-AZ" dirty="0">
                <a:solidFill>
                  <a:srgbClr val="C00000"/>
                </a:solidFill>
                <a:latin typeface="Times New Roman" panose="02020603050405020304" pitchFamily="18" charset="0"/>
                <a:cs typeface="Times New Roman" panose="02020603050405020304" pitchFamily="18" charset="0"/>
              </a:rPr>
              <a:t>Domna prosesi müasir metallurgiyada çuqun istehsalında ən çox istifadə edilən üsuldur. Bu prosesdə başlanğıc materiallar (kömür, qara materiallar və mayelər) bütün proses boyu sobalarda yüksək temperaturda əridilir, yüksək soba qazlarına, şlaklara çevrilir. Domna prosesinin vəzifəsi çox yüksək temperaturlu günbəz sobalarında dəmir komponentlərinin təkrar əridilməsi yolu ilə ərinti əmələ gətirməkdən ibarətdir.</a:t>
            </a:r>
          </a:p>
        </p:txBody>
      </p:sp>
      <p:pic>
        <p:nvPicPr>
          <p:cNvPr id="2050" name="Picture 2" descr="History of Metallurgy | 3MVET">
            <a:extLst>
              <a:ext uri="{FF2B5EF4-FFF2-40B4-BE49-F238E27FC236}">
                <a16:creationId xmlns:a16="http://schemas.microsoft.com/office/drawing/2014/main" id="{E66A0C2E-215A-55E4-E598-72B8D6020A7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98434" y="1797454"/>
            <a:ext cx="6304915" cy="440803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4098" name="Picture 2" descr="Azərbaycan Texniki Universiteti | Baku">
            <a:extLst>
              <a:ext uri="{FF2B5EF4-FFF2-40B4-BE49-F238E27FC236}">
                <a16:creationId xmlns:a16="http://schemas.microsoft.com/office/drawing/2014/main" id="{4F0962EE-7158-4CE8-A066-F82B1F03C03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27276" cy="12272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9251750"/>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mph" presetSubtype="0" grpId="0" nodeType="clickEffect">
                                  <p:stCondLst>
                                    <p:cond delay="0"/>
                                  </p:stCondLst>
                                  <p:iterate type="lt">
                                    <p:tmAbs val="25"/>
                                  </p:iterate>
                                  <p:childTnLst>
                                    <p:set>
                                      <p:cBhvr override="childStyle">
                                        <p:cTn id="6" dur="indefinite"/>
                                        <p:tgtEl>
                                          <p:spTgt spid="3"/>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6F1BCE3-EF07-EF66-22B5-9F02450BB842}"/>
              </a:ext>
            </a:extLst>
          </p:cNvPr>
          <p:cNvSpPr txBox="1"/>
          <p:nvPr/>
        </p:nvSpPr>
        <p:spPr>
          <a:xfrm>
            <a:off x="450574" y="1454033"/>
            <a:ext cx="5477704" cy="4214976"/>
          </a:xfrm>
          <a:prstGeom prst="rect">
            <a:avLst/>
          </a:prstGeom>
          <a:solidFill>
            <a:schemeClr val="accent1"/>
          </a:solidFill>
        </p:spPr>
        <p:txBody>
          <a:bodyPr wrap="square">
            <a:spAutoFit/>
          </a:bodyPr>
          <a:lstStyle/>
          <a:p>
            <a:pPr algn="just"/>
            <a:r>
              <a:rPr lang="az-Latn-AZ" sz="2000" dirty="0">
                <a:solidFill>
                  <a:srgbClr val="C00000"/>
                </a:solidFill>
                <a:latin typeface="Times New Roman" panose="02020603050405020304" pitchFamily="18" charset="0"/>
                <a:cs typeface="Times New Roman" panose="02020603050405020304" pitchFamily="18" charset="0"/>
              </a:rPr>
              <a:t>Çuqun </a:t>
            </a:r>
            <a:r>
              <a:rPr lang="az-Latn-AZ" sz="2000" i="1" dirty="0">
                <a:solidFill>
                  <a:srgbClr val="C00000"/>
                </a:solidFill>
                <a:latin typeface="Times New Roman" panose="02020603050405020304" pitchFamily="18" charset="0"/>
                <a:cs typeface="Times New Roman" panose="02020603050405020304" pitchFamily="18" charset="0"/>
              </a:rPr>
              <a:t>domna sobasında</a:t>
            </a:r>
            <a:r>
              <a:rPr lang="az-Latn-AZ" sz="2000" dirty="0">
                <a:solidFill>
                  <a:srgbClr val="C00000"/>
                </a:solidFill>
                <a:latin typeface="Times New Roman" panose="02020603050405020304" pitchFamily="18" charset="0"/>
                <a:cs typeface="Times New Roman" panose="02020603050405020304" pitchFamily="18" charset="0"/>
              </a:rPr>
              <a:t> alınır. Çuqunun alınması üçün domna sobasının yuxarısından növbə ilə </a:t>
            </a:r>
            <a:r>
              <a:rPr lang="az-Latn-AZ" sz="2000" i="1" dirty="0">
                <a:solidFill>
                  <a:srgbClr val="C00000"/>
                </a:solidFill>
                <a:latin typeface="Times New Roman" panose="02020603050405020304" pitchFamily="18" charset="0"/>
                <a:cs typeface="Times New Roman" panose="02020603050405020304" pitchFamily="18" charset="0"/>
              </a:rPr>
              <a:t>koks (C), sonra dəmir filizi (Fe</a:t>
            </a:r>
            <a:r>
              <a:rPr lang="az-Latn-AZ" sz="2000" i="1" baseline="-25000" dirty="0">
                <a:solidFill>
                  <a:srgbClr val="C00000"/>
                </a:solidFill>
                <a:latin typeface="Times New Roman" panose="02020603050405020304" pitchFamily="18" charset="0"/>
                <a:cs typeface="Times New Roman" panose="02020603050405020304" pitchFamily="18" charset="0"/>
              </a:rPr>
              <a:t>2</a:t>
            </a:r>
            <a:r>
              <a:rPr lang="az-Latn-AZ" sz="2000" i="1" dirty="0">
                <a:solidFill>
                  <a:srgbClr val="C00000"/>
                </a:solidFill>
                <a:latin typeface="Times New Roman" panose="02020603050405020304" pitchFamily="18" charset="0"/>
                <a:cs typeface="Times New Roman" panose="02020603050405020304" pitchFamily="18" charset="0"/>
              </a:rPr>
              <a:t>O</a:t>
            </a:r>
            <a:r>
              <a:rPr lang="az-Latn-AZ" sz="2000" i="1" baseline="-25000" dirty="0">
                <a:solidFill>
                  <a:srgbClr val="C00000"/>
                </a:solidFill>
                <a:latin typeface="Times New Roman" panose="02020603050405020304" pitchFamily="18" charset="0"/>
                <a:cs typeface="Times New Roman" panose="02020603050405020304" pitchFamily="18" charset="0"/>
              </a:rPr>
              <a:t>3</a:t>
            </a:r>
            <a:r>
              <a:rPr lang="az-Latn-AZ" sz="2000" i="1" dirty="0">
                <a:solidFill>
                  <a:srgbClr val="C00000"/>
                </a:solidFill>
                <a:latin typeface="Times New Roman" panose="02020603050405020304" pitchFamily="18" charset="0"/>
                <a:cs typeface="Times New Roman" panose="02020603050405020304" pitchFamily="18" charset="0"/>
              </a:rPr>
              <a:t> və ya Fe</a:t>
            </a:r>
            <a:r>
              <a:rPr lang="az-Latn-AZ" sz="2000" i="1" baseline="-25000" dirty="0">
                <a:solidFill>
                  <a:srgbClr val="C00000"/>
                </a:solidFill>
                <a:latin typeface="Times New Roman" panose="02020603050405020304" pitchFamily="18" charset="0"/>
                <a:cs typeface="Times New Roman" panose="02020603050405020304" pitchFamily="18" charset="0"/>
              </a:rPr>
              <a:t>3</a:t>
            </a:r>
            <a:r>
              <a:rPr lang="az-Latn-AZ" sz="2000" i="1" dirty="0">
                <a:solidFill>
                  <a:srgbClr val="C00000"/>
                </a:solidFill>
                <a:latin typeface="Times New Roman" panose="02020603050405020304" pitchFamily="18" charset="0"/>
                <a:cs typeface="Times New Roman" panose="02020603050405020304" pitchFamily="18" charset="0"/>
              </a:rPr>
              <a:t>O</a:t>
            </a:r>
            <a:r>
              <a:rPr lang="az-Latn-AZ" sz="2000" i="1" baseline="-25000" dirty="0">
                <a:solidFill>
                  <a:srgbClr val="C00000"/>
                </a:solidFill>
                <a:latin typeface="Times New Roman" panose="02020603050405020304" pitchFamily="18" charset="0"/>
                <a:cs typeface="Times New Roman" panose="02020603050405020304" pitchFamily="18" charset="0"/>
              </a:rPr>
              <a:t>4</a:t>
            </a:r>
            <a:r>
              <a:rPr lang="az-Latn-AZ" sz="2000" i="1" dirty="0">
                <a:solidFill>
                  <a:srgbClr val="C00000"/>
                </a:solidFill>
                <a:latin typeface="Times New Roman" panose="02020603050405020304" pitchFamily="18" charset="0"/>
                <a:cs typeface="Times New Roman" panose="02020603050405020304" pitchFamily="18" charset="0"/>
              </a:rPr>
              <a:t>)</a:t>
            </a:r>
            <a:r>
              <a:rPr lang="az-Latn-AZ" sz="2000" dirty="0">
                <a:solidFill>
                  <a:srgbClr val="C00000"/>
                </a:solidFill>
                <a:latin typeface="Times New Roman" panose="02020603050405020304" pitchFamily="18" charset="0"/>
                <a:cs typeface="Times New Roman" panose="02020603050405020304" pitchFamily="18" charset="0"/>
              </a:rPr>
              <a:t> ilə </a:t>
            </a:r>
            <a:r>
              <a:rPr lang="az-Latn-AZ" sz="2000" i="1" dirty="0">
                <a:solidFill>
                  <a:srgbClr val="C00000"/>
                </a:solidFill>
                <a:latin typeface="Times New Roman" panose="02020603050405020304" pitchFamily="18" charset="0"/>
                <a:cs typeface="Times New Roman" panose="02020603050405020304" pitchFamily="18" charset="0"/>
              </a:rPr>
              <a:t>flüsun (adətən, CaCO</a:t>
            </a:r>
            <a:r>
              <a:rPr lang="az-Latn-AZ" sz="2000" i="1" baseline="-25000" dirty="0">
                <a:solidFill>
                  <a:srgbClr val="C00000"/>
                </a:solidFill>
                <a:latin typeface="Times New Roman" panose="02020603050405020304" pitchFamily="18" charset="0"/>
                <a:cs typeface="Times New Roman" panose="02020603050405020304" pitchFamily="18" charset="0"/>
              </a:rPr>
              <a:t>3</a:t>
            </a:r>
            <a:r>
              <a:rPr lang="az-Latn-AZ" sz="2000" i="1" dirty="0">
                <a:solidFill>
                  <a:srgbClr val="C00000"/>
                </a:solidFill>
                <a:latin typeface="Times New Roman" panose="02020603050405020304" pitchFamily="18" charset="0"/>
                <a:cs typeface="Times New Roman" panose="02020603050405020304" pitchFamily="18" charset="0"/>
              </a:rPr>
              <a:t>) qarışığı</a:t>
            </a:r>
            <a:r>
              <a:rPr lang="az-Latn-AZ" sz="2000" dirty="0">
                <a:solidFill>
                  <a:srgbClr val="C00000"/>
                </a:solidFill>
                <a:latin typeface="Times New Roman" panose="02020603050405020304" pitchFamily="18" charset="0"/>
                <a:cs typeface="Times New Roman" panose="02020603050405020304" pitchFamily="18" charset="0"/>
              </a:rPr>
              <a:t> doldurulur. Sobanın aşağısından isə oksigenlə zənginləşdirilmiş və 800°C-dək qızdırılmış hava üfürülür. Qızdırılmış havanın təsirindən koks ekzotermik reaksiya üzrə yanır və temperatur 1500°C-dək yüksəlir.</a:t>
            </a:r>
          </a:p>
          <a:p>
            <a:pPr algn="just"/>
            <a:r>
              <a:rPr lang="az-Latn-AZ" sz="2000" dirty="0">
                <a:solidFill>
                  <a:srgbClr val="C00000"/>
                </a:solidFill>
                <a:latin typeface="Times New Roman" panose="02020603050405020304" pitchFamily="18" charset="0"/>
                <a:cs typeface="Times New Roman" panose="02020603050405020304" pitchFamily="18" charset="0"/>
              </a:rPr>
              <a:t>Əmələ gələn CO</a:t>
            </a:r>
            <a:r>
              <a:rPr lang="az-Latn-AZ" sz="2000" baseline="-25000" dirty="0">
                <a:solidFill>
                  <a:srgbClr val="C00000"/>
                </a:solidFill>
                <a:latin typeface="Times New Roman" panose="02020603050405020304" pitchFamily="18" charset="0"/>
                <a:cs typeface="Times New Roman" panose="02020603050405020304" pitchFamily="18" charset="0"/>
              </a:rPr>
              <a:t>2</a:t>
            </a:r>
            <a:r>
              <a:rPr lang="az-Latn-AZ" sz="2000" dirty="0">
                <a:solidFill>
                  <a:srgbClr val="C00000"/>
                </a:solidFill>
                <a:latin typeface="Times New Roman" panose="02020603050405020304" pitchFamily="18" charset="0"/>
                <a:cs typeface="Times New Roman" panose="02020603050405020304" pitchFamily="18" charset="0"/>
              </a:rPr>
              <a:t> közərmiş kömürlə qarşılıqlı təsirdə olub karbon-monooksid CO əmələ gətirir ki, o da dəmir oksidlərini dəmir alınana qədər reduksiya edir. </a:t>
            </a:r>
          </a:p>
        </p:txBody>
      </p:sp>
      <p:pic>
        <p:nvPicPr>
          <p:cNvPr id="4" name="Picture 3">
            <a:extLst>
              <a:ext uri="{FF2B5EF4-FFF2-40B4-BE49-F238E27FC236}">
                <a16:creationId xmlns:a16="http://schemas.microsoft.com/office/drawing/2014/main" id="{71B1EC02-871D-41AF-B1FB-433D5B6F43B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29425" y="1039777"/>
            <a:ext cx="4633705" cy="5043488"/>
          </a:xfrm>
          <a:prstGeom prst="rect">
            <a:avLst/>
          </a:prstGeom>
        </p:spPr>
      </p:pic>
      <p:pic>
        <p:nvPicPr>
          <p:cNvPr id="5122" name="Picture 2" descr="Azərbaycan Texniki Universiteti | Baku">
            <a:extLst>
              <a:ext uri="{FF2B5EF4-FFF2-40B4-BE49-F238E27FC236}">
                <a16:creationId xmlns:a16="http://schemas.microsoft.com/office/drawing/2014/main" id="{7ADF6C7C-691F-45C3-A5FC-B08C2BEC575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071563" cy="10715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67387282"/>
      </p:ext>
    </p:extLst>
  </p:cSld>
  <p:clrMapOvr>
    <a:masterClrMapping/>
  </p:clrMapOvr>
  <p:transition spd="slow">
    <p:cove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Resim 1">
            <a:extLst>
              <a:ext uri="{FF2B5EF4-FFF2-40B4-BE49-F238E27FC236}">
                <a16:creationId xmlns:a16="http://schemas.microsoft.com/office/drawing/2014/main" id="{2CBE5C1E-FAEA-552C-FA7E-FF449FE5FA2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06579" y="1789043"/>
            <a:ext cx="5582638" cy="3360698"/>
          </a:xfrm>
          <a:prstGeom prst="rect">
            <a:avLst/>
          </a:prstGeom>
        </p:spPr>
      </p:pic>
      <p:graphicFrame>
        <p:nvGraphicFramePr>
          <p:cNvPr id="6" name="Схема 5">
            <a:extLst>
              <a:ext uri="{FF2B5EF4-FFF2-40B4-BE49-F238E27FC236}">
                <a16:creationId xmlns:a16="http://schemas.microsoft.com/office/drawing/2014/main" id="{D7B48D87-E92A-EC0A-4BBD-934CC4FA2B0C}"/>
              </a:ext>
            </a:extLst>
          </p:cNvPr>
          <p:cNvGraphicFramePr/>
          <p:nvPr>
            <p:extLst>
              <p:ext uri="{D42A27DB-BD31-4B8C-83A1-F6EECF244321}">
                <p14:modId xmlns:p14="http://schemas.microsoft.com/office/powerpoint/2010/main" val="2544667054"/>
              </p:ext>
            </p:extLst>
          </p:nvPr>
        </p:nvGraphicFramePr>
        <p:xfrm>
          <a:off x="344556" y="1474940"/>
          <a:ext cx="5751444" cy="398890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a:extLst>
              <a:ext uri="{FF2B5EF4-FFF2-40B4-BE49-F238E27FC236}">
                <a16:creationId xmlns:a16="http://schemas.microsoft.com/office/drawing/2014/main" id="{68F0AE37-71CC-A5BA-45AA-2C4227DE8F31}"/>
              </a:ext>
            </a:extLst>
          </p:cNvPr>
          <p:cNvSpPr txBox="1"/>
          <p:nvPr/>
        </p:nvSpPr>
        <p:spPr>
          <a:xfrm>
            <a:off x="6406579" y="5463843"/>
            <a:ext cx="6094520" cy="374077"/>
          </a:xfrm>
          <a:prstGeom prst="rect">
            <a:avLst/>
          </a:prstGeom>
          <a:noFill/>
        </p:spPr>
        <p:txBody>
          <a:bodyPr wrap="square">
            <a:spAutoFit/>
          </a:bodyPr>
          <a:lstStyle/>
          <a:p>
            <a:pPr algn="ctr">
              <a:lnSpc>
                <a:spcPct val="107000"/>
              </a:lnSpc>
              <a:spcAft>
                <a:spcPts val="800"/>
              </a:spcAft>
            </a:pPr>
            <a:r>
              <a:rPr lang="az-Latn-AZ" sz="1800" b="1" kern="100" dirty="0">
                <a:effectLst/>
                <a:latin typeface="Times New Roman" panose="02020603050405020304" pitchFamily="18" charset="0"/>
                <a:ea typeface="Calibri" panose="020F0502020204030204" pitchFamily="34" charset="0"/>
                <a:cs typeface="Times New Roman" panose="02020603050405020304" pitchFamily="18" charset="0"/>
              </a:rPr>
              <a:t>Şəkil 1.1. Domna sexinin iş sxemi</a:t>
            </a:r>
            <a:endParaRPr lang="ru-RU" sz="1600" kern="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146" name="Picture 2" descr="Azərbaycan Texniki Universiteti | Baku">
            <a:extLst>
              <a:ext uri="{FF2B5EF4-FFF2-40B4-BE49-F238E27FC236}">
                <a16:creationId xmlns:a16="http://schemas.microsoft.com/office/drawing/2014/main" id="{A8CC2487-4CC1-4BA3-8621-098130F4B1D1}"/>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0" y="0"/>
            <a:ext cx="1071563" cy="10715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9631177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C92BC58-2666-E417-20E8-78A1643F79E6}"/>
              </a:ext>
            </a:extLst>
          </p:cNvPr>
          <p:cNvSpPr txBox="1"/>
          <p:nvPr/>
        </p:nvSpPr>
        <p:spPr>
          <a:xfrm>
            <a:off x="2536621" y="268179"/>
            <a:ext cx="6813957" cy="958339"/>
          </a:xfrm>
          <a:prstGeom prst="rect">
            <a:avLst/>
          </a:prstGeom>
          <a:noFill/>
        </p:spPr>
        <p:txBody>
          <a:bodyPr wrap="square">
            <a:spAutoFit/>
          </a:bodyPr>
          <a:lstStyle/>
          <a:p>
            <a:pPr algn="ctr">
              <a:lnSpc>
                <a:spcPct val="150000"/>
              </a:lnSpc>
            </a:pPr>
            <a:r>
              <a:rPr lang="az-Latn-AZ" sz="2000" b="1" kern="100" dirty="0">
                <a:solidFill>
                  <a:srgbClr val="0070C0"/>
                </a:solidFill>
                <a:effectLst/>
                <a:latin typeface="Segoe UI Black" panose="020B0A02040204020203" pitchFamily="34" charset="0"/>
                <a:ea typeface="Segoe UI Black" panose="020B0A02040204020203" pitchFamily="34" charset="0"/>
              </a:rPr>
              <a:t>Çuqun istehsalı zamanı yaranan ekoloji təhlükəsizlik problemi</a:t>
            </a:r>
            <a:endParaRPr lang="ru-RU" sz="2000" b="1" kern="100" dirty="0">
              <a:solidFill>
                <a:srgbClr val="0070C0"/>
              </a:solidFill>
              <a:effectLst/>
              <a:latin typeface="Segoe UI Black" panose="020B0A02040204020203" pitchFamily="34" charset="0"/>
              <a:ea typeface="Segoe UI Black" panose="020B0A02040204020203" pitchFamily="34" charset="0"/>
            </a:endParaRPr>
          </a:p>
        </p:txBody>
      </p:sp>
      <p:sp>
        <p:nvSpPr>
          <p:cNvPr id="5" name="TextBox 4">
            <a:extLst>
              <a:ext uri="{FF2B5EF4-FFF2-40B4-BE49-F238E27FC236}">
                <a16:creationId xmlns:a16="http://schemas.microsoft.com/office/drawing/2014/main" id="{5F0D21E9-6035-4B5E-F612-014125EBC02C}"/>
              </a:ext>
            </a:extLst>
          </p:cNvPr>
          <p:cNvSpPr txBox="1"/>
          <p:nvPr/>
        </p:nvSpPr>
        <p:spPr>
          <a:xfrm>
            <a:off x="184557" y="1280631"/>
            <a:ext cx="5759043" cy="5551969"/>
          </a:xfrm>
          <a:prstGeom prst="rect">
            <a:avLst/>
          </a:prstGeom>
          <a:noFill/>
        </p:spPr>
        <p:txBody>
          <a:bodyPr wrap="square">
            <a:spAutoFit/>
          </a:bodyPr>
          <a:lstStyle/>
          <a:p>
            <a:pPr indent="457200" algn="just">
              <a:lnSpc>
                <a:spcPct val="150000"/>
              </a:lnSpc>
              <a:spcAft>
                <a:spcPts val="800"/>
              </a:spcAft>
            </a:pPr>
            <a:r>
              <a:rPr lang="az-Latn-AZ" sz="1800" kern="100" dirty="0">
                <a:effectLst/>
                <a:latin typeface="Times New Roman" panose="02020603050405020304" pitchFamily="18" charset="0"/>
                <a:ea typeface="Calibri" panose="020F0502020204030204" pitchFamily="34" charset="0"/>
                <a:cs typeface="Times New Roman" panose="02020603050405020304" pitchFamily="18" charset="0"/>
              </a:rPr>
              <a:t>Avadanlıqların köhnəlməsi və köhnəlmiş texnologiyaların istifadəsi metallurgiya sənayesinin müxtəlif növ tullantıları ilə ətraf mühitin yüksək çirklənməsinin əsas amilidir. Beləliklə: </a:t>
            </a:r>
            <a:endParaRPr lang="ru-RU" sz="14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50000"/>
              </a:lnSpc>
              <a:buFont typeface="Symbol" panose="05050102010706020507" pitchFamily="18" charset="2"/>
              <a:buChar char=""/>
              <a:tabLst>
                <a:tab pos="630555" algn="l"/>
              </a:tabLst>
            </a:pPr>
            <a:r>
              <a:rPr lang="az-Latn-AZ" sz="1800" kern="100" dirty="0">
                <a:effectLst/>
                <a:latin typeface="Times New Roman" panose="02020603050405020304" pitchFamily="18" charset="0"/>
                <a:ea typeface="Calibri" panose="020F0502020204030204" pitchFamily="34" charset="0"/>
                <a:cs typeface="Times New Roman" panose="02020603050405020304" pitchFamily="18" charset="0"/>
              </a:rPr>
              <a:t>Müasir sənaye sahələrinə nisbətən qaz və tüstü ilə atmosferə daha çox xüsusi miqdarda zərərli maddələr buraxılır;</a:t>
            </a:r>
            <a:endParaRPr lang="ru-RU" sz="14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50000"/>
              </a:lnSpc>
              <a:buFont typeface="Symbol" panose="05050102010706020507" pitchFamily="18" charset="2"/>
              <a:buChar char=""/>
              <a:tabLst>
                <a:tab pos="630555" algn="l"/>
              </a:tabLst>
            </a:pPr>
            <a:r>
              <a:rPr lang="az-Latn-AZ" sz="1800" kern="100" dirty="0">
                <a:effectLst/>
                <a:latin typeface="Times New Roman" panose="02020603050405020304" pitchFamily="18" charset="0"/>
                <a:ea typeface="Calibri" panose="020F0502020204030204" pitchFamily="34" charset="0"/>
                <a:cs typeface="Times New Roman" panose="02020603050405020304" pitchFamily="18" charset="0"/>
              </a:rPr>
              <a:t>Köhnəlmiş toz və qaz təmizləyici qurğular səmərəsiz işləyir;</a:t>
            </a:r>
            <a:endParaRPr lang="ru-RU" sz="14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50000"/>
              </a:lnSpc>
              <a:spcAft>
                <a:spcPts val="800"/>
              </a:spcAft>
              <a:buFont typeface="Symbol" panose="05050102010706020507" pitchFamily="18" charset="2"/>
              <a:buChar char=""/>
              <a:tabLst>
                <a:tab pos="630555" algn="l"/>
              </a:tabLst>
            </a:pPr>
            <a:r>
              <a:rPr lang="az-Latn-AZ" sz="1800" kern="100" dirty="0">
                <a:effectLst/>
                <a:latin typeface="Times New Roman" panose="02020603050405020304" pitchFamily="18" charset="0"/>
                <a:ea typeface="Calibri" panose="020F0502020204030204" pitchFamily="34" charset="0"/>
                <a:cs typeface="Times New Roman" panose="02020603050405020304" pitchFamily="18" charset="0"/>
              </a:rPr>
              <a:t>Kifayət qədər təmizlənməmiş çirkab suları; yardımçı müəssisələrdə və sexlərdə aşağı hündürlüyə malik borulardan istifadə olunur ki, bu da kiçik çirklənmə mənbələrinin ümumi sayını artırır.</a:t>
            </a:r>
            <a:endParaRPr lang="ru-RU" sz="1400" kern="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146" name="Picture 2" descr="Managing Industrial Pollution and Disposal - Discovery Tools Training">
            <a:extLst>
              <a:ext uri="{FF2B5EF4-FFF2-40B4-BE49-F238E27FC236}">
                <a16:creationId xmlns:a16="http://schemas.microsoft.com/office/drawing/2014/main" id="{57C44C98-6DA1-F0EF-9375-FAC34675B93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68693" y="1793462"/>
            <a:ext cx="5238750" cy="4216400"/>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7170" name="Picture 2" descr="Azərbaycan Texniki Universiteti | Baku">
            <a:extLst>
              <a:ext uri="{FF2B5EF4-FFF2-40B4-BE49-F238E27FC236}">
                <a16:creationId xmlns:a16="http://schemas.microsoft.com/office/drawing/2014/main" id="{52FDF033-BCB2-4620-9EE7-715A39FBCB6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071563" cy="10715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9139522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prestige"/>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1D52301-179D-5C9A-3331-E02C3F0DDBF1}"/>
              </a:ext>
            </a:extLst>
          </p:cNvPr>
          <p:cNvSpPr txBox="1"/>
          <p:nvPr/>
        </p:nvSpPr>
        <p:spPr>
          <a:xfrm>
            <a:off x="1031643" y="507193"/>
            <a:ext cx="7764262" cy="456215"/>
          </a:xfrm>
          <a:prstGeom prst="rect">
            <a:avLst/>
          </a:prstGeom>
          <a:noFill/>
        </p:spPr>
        <p:txBody>
          <a:bodyPr wrap="square">
            <a:spAutoFit/>
          </a:bodyPr>
          <a:lstStyle/>
          <a:p>
            <a:pPr algn="ctr">
              <a:lnSpc>
                <a:spcPct val="150000"/>
              </a:lnSpc>
            </a:pPr>
            <a:r>
              <a:rPr lang="az-Latn-AZ" sz="1800" b="1" kern="100" dirty="0">
                <a:solidFill>
                  <a:srgbClr val="FF1DFF"/>
                </a:solidFill>
                <a:effectLst/>
                <a:latin typeface="Segoe UI Black" panose="020B0A02040204020203" pitchFamily="34" charset="0"/>
                <a:ea typeface="Segoe UI Black" panose="020B0A02040204020203" pitchFamily="34" charset="0"/>
              </a:rPr>
              <a:t>Çuqun istehsalının ətraf mühitə təsirinin qiymətləndirilməsi</a:t>
            </a:r>
            <a:endParaRPr lang="ru-RU" sz="1800" b="1" kern="100" dirty="0">
              <a:solidFill>
                <a:srgbClr val="FF1DFF"/>
              </a:solidFill>
              <a:effectLst/>
              <a:latin typeface="Segoe UI Black" panose="020B0A02040204020203" pitchFamily="34" charset="0"/>
              <a:ea typeface="Segoe UI Black" panose="020B0A02040204020203" pitchFamily="34" charset="0"/>
            </a:endParaRPr>
          </a:p>
        </p:txBody>
      </p:sp>
      <p:sp>
        <p:nvSpPr>
          <p:cNvPr id="5" name="TextBox 4">
            <a:extLst>
              <a:ext uri="{FF2B5EF4-FFF2-40B4-BE49-F238E27FC236}">
                <a16:creationId xmlns:a16="http://schemas.microsoft.com/office/drawing/2014/main" id="{C89D9C28-8833-9C32-7FE2-11D31D879DAC}"/>
              </a:ext>
            </a:extLst>
          </p:cNvPr>
          <p:cNvSpPr txBox="1"/>
          <p:nvPr/>
        </p:nvSpPr>
        <p:spPr>
          <a:xfrm>
            <a:off x="622852" y="1655654"/>
            <a:ext cx="5440400" cy="4196020"/>
          </a:xfrm>
          <a:prstGeom prst="rect">
            <a:avLst/>
          </a:prstGeom>
          <a:noFill/>
        </p:spPr>
        <p:txBody>
          <a:bodyPr wrap="square">
            <a:spAutoFit/>
          </a:bodyPr>
          <a:lstStyle/>
          <a:p>
            <a:pPr indent="457200">
              <a:spcAft>
                <a:spcPts val="800"/>
              </a:spcAft>
            </a:pPr>
            <a:r>
              <a:rPr lang="az-Latn-AZ" sz="2000" kern="100" dirty="0">
                <a:effectLst/>
                <a:latin typeface="Times New Roman" panose="02020603050405020304" pitchFamily="18" charset="0"/>
                <a:ea typeface="Calibri" panose="020F0502020204030204" pitchFamily="34" charset="0"/>
                <a:cs typeface="Times New Roman" panose="02020603050405020304" pitchFamily="18" charset="0"/>
              </a:rPr>
              <a:t>Metallurgiya istehsalının, o cümlədən çuqun istehsalının zərərli təsiri bir sıra səbəblərdən qaynaqlanır:</a:t>
            </a:r>
            <a:endParaRPr lang="ru-RU" sz="20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Symbol" panose="05050102010706020507" pitchFamily="18" charset="2"/>
              <a:buChar char=""/>
              <a:tabLst>
                <a:tab pos="630555" algn="l"/>
              </a:tabLst>
            </a:pPr>
            <a:r>
              <a:rPr lang="az-Latn-AZ" sz="2000" kern="100" dirty="0">
                <a:effectLst/>
                <a:latin typeface="Times New Roman" panose="02020603050405020304" pitchFamily="18" charset="0"/>
                <a:ea typeface="Calibri" panose="020F0502020204030204" pitchFamily="34" charset="0"/>
                <a:cs typeface="Times New Roman" panose="02020603050405020304" pitchFamily="18" charset="0"/>
              </a:rPr>
              <a:t>sənaye müəssisələrinin yaşayış məntəqələrinin yaxınlığında yerləşdirilməsi;</a:t>
            </a:r>
            <a:endParaRPr lang="ru-RU" sz="20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Symbol" panose="05050102010706020507" pitchFamily="18" charset="2"/>
              <a:buChar char=""/>
              <a:tabLst>
                <a:tab pos="630555" algn="l"/>
              </a:tabLst>
            </a:pPr>
            <a:r>
              <a:rPr lang="az-Latn-AZ" sz="2000" kern="100" dirty="0">
                <a:effectLst/>
                <a:latin typeface="Times New Roman" panose="02020603050405020304" pitchFamily="18" charset="0"/>
                <a:ea typeface="Calibri" panose="020F0502020204030204" pitchFamily="34" charset="0"/>
                <a:cs typeface="Times New Roman" panose="02020603050405020304" pitchFamily="18" charset="0"/>
              </a:rPr>
              <a:t>köhnəlmiş, köhnəlmiş texnoloji proseslərin və texnoloji avadanlıqların istifadəsi, bu zaman müasir istehsalla müqayisədə atmosferə daha çox xüsusi miqdarda çirkləndiricilər atılır; </a:t>
            </a:r>
            <a:endParaRPr lang="ru-RU" sz="20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spcAft>
                <a:spcPts val="800"/>
              </a:spcAft>
              <a:buFont typeface="Symbol" panose="05050102010706020507" pitchFamily="18" charset="2"/>
              <a:buChar char=""/>
              <a:tabLst>
                <a:tab pos="630555" algn="l"/>
              </a:tabLst>
            </a:pPr>
            <a:r>
              <a:rPr lang="az-Latn-AZ" sz="2000" kern="100" dirty="0">
                <a:effectLst/>
                <a:latin typeface="Times New Roman" panose="02020603050405020304" pitchFamily="18" charset="0"/>
                <a:ea typeface="Calibri" panose="020F0502020204030204" pitchFamily="34" charset="0"/>
                <a:cs typeface="Times New Roman" panose="02020603050405020304" pitchFamily="18" charset="0"/>
              </a:rPr>
              <a:t>texnoloji qurğuların təmizləmə və zərərsizləşdirmə sistemləri ilə kifayət qədər təchiz edilməməsi və mövcud toz-qaz təmizləyici qurğuların səmərəsiz işləməsi . </a:t>
            </a:r>
            <a:endParaRPr lang="ru-RU" sz="2000" kern="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8194" name="Picture 2" descr="Environmental Issues">
            <a:extLst>
              <a:ext uri="{FF2B5EF4-FFF2-40B4-BE49-F238E27FC236}">
                <a16:creationId xmlns:a16="http://schemas.microsoft.com/office/drawing/2014/main" id="{533685E4-ACBA-BCF3-FC3E-AC2E59474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20031" y="1266151"/>
            <a:ext cx="3849117" cy="2333625"/>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8196" name="Picture 4" descr="6 Key Environmental Issues in Japan - Green Coast">
            <a:extLst>
              <a:ext uri="{FF2B5EF4-FFF2-40B4-BE49-F238E27FC236}">
                <a16:creationId xmlns:a16="http://schemas.microsoft.com/office/drawing/2014/main" id="{CC924C4A-C35D-D997-820A-FC9FFABC202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71919" y="3902519"/>
            <a:ext cx="4055031" cy="2839006"/>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2" name="Picture 2" descr="Azərbaycan Texniki Universiteti | Baku">
            <a:extLst>
              <a:ext uri="{FF2B5EF4-FFF2-40B4-BE49-F238E27FC236}">
                <a16:creationId xmlns:a16="http://schemas.microsoft.com/office/drawing/2014/main" id="{573A324B-1EC9-49D2-A5AB-2B0FCAFA8F1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696" y="0"/>
            <a:ext cx="1104311" cy="11043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32349686"/>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8C36283-F06A-873C-211B-588F94A7C4EB}"/>
              </a:ext>
            </a:extLst>
          </p:cNvPr>
          <p:cNvSpPr txBox="1"/>
          <p:nvPr/>
        </p:nvSpPr>
        <p:spPr>
          <a:xfrm>
            <a:off x="553048" y="1071563"/>
            <a:ext cx="5001852" cy="958339"/>
          </a:xfrm>
          <a:prstGeom prst="rect">
            <a:avLst/>
          </a:prstGeom>
          <a:noFill/>
        </p:spPr>
        <p:txBody>
          <a:bodyPr wrap="square">
            <a:spAutoFit/>
          </a:bodyPr>
          <a:lstStyle/>
          <a:p>
            <a:pPr algn="ctr">
              <a:lnSpc>
                <a:spcPct val="150000"/>
              </a:lnSpc>
            </a:pPr>
            <a:r>
              <a:rPr lang="az-Latn-AZ" sz="2000" b="1" i="1" kern="100" dirty="0">
                <a:solidFill>
                  <a:srgbClr val="000000"/>
                </a:solidFill>
                <a:effectLst/>
                <a:latin typeface="Segoe UI Black" panose="020B0A02040204020203" pitchFamily="34" charset="0"/>
                <a:ea typeface="Segoe UI Black" panose="020B0A02040204020203" pitchFamily="34" charset="0"/>
              </a:rPr>
              <a:t>Ətraf mühit problemləri: təhlil və həll yolları</a:t>
            </a:r>
            <a:endParaRPr lang="ru-RU" sz="2000" b="1" i="1" kern="100" dirty="0">
              <a:solidFill>
                <a:srgbClr val="000000"/>
              </a:solidFill>
              <a:effectLst/>
              <a:latin typeface="Segoe UI Black" panose="020B0A02040204020203" pitchFamily="34" charset="0"/>
              <a:ea typeface="Segoe UI Black" panose="020B0A02040204020203" pitchFamily="34" charset="0"/>
            </a:endParaRPr>
          </a:p>
        </p:txBody>
      </p:sp>
      <p:sp>
        <p:nvSpPr>
          <p:cNvPr id="5" name="TextBox 4">
            <a:extLst>
              <a:ext uri="{FF2B5EF4-FFF2-40B4-BE49-F238E27FC236}">
                <a16:creationId xmlns:a16="http://schemas.microsoft.com/office/drawing/2014/main" id="{9EDF16BC-E898-D677-AEAC-BD4779BCF71B}"/>
              </a:ext>
            </a:extLst>
          </p:cNvPr>
          <p:cNvSpPr txBox="1"/>
          <p:nvPr/>
        </p:nvSpPr>
        <p:spPr>
          <a:xfrm>
            <a:off x="442734" y="2197381"/>
            <a:ext cx="5001852" cy="3373359"/>
          </a:xfrm>
          <a:prstGeom prst="rect">
            <a:avLst/>
          </a:prstGeom>
          <a:noFill/>
        </p:spPr>
        <p:txBody>
          <a:bodyPr wrap="square">
            <a:spAutoFit/>
          </a:bodyPr>
          <a:lstStyle/>
          <a:p>
            <a:pPr indent="457200" algn="just">
              <a:lnSpc>
                <a:spcPct val="150000"/>
              </a:lnSpc>
              <a:spcAft>
                <a:spcPts val="800"/>
              </a:spcAft>
            </a:pPr>
            <a:r>
              <a:rPr lang="az-Latn-AZ" sz="1800" kern="100" dirty="0">
                <a:effectLst/>
                <a:latin typeface="Bahnschrift" panose="020B0502040204020203" pitchFamily="34" charset="0"/>
                <a:ea typeface="Calibri" panose="020F0502020204030204" pitchFamily="34" charset="0"/>
                <a:cs typeface="Times New Roman" panose="02020603050405020304" pitchFamily="18" charset="0"/>
              </a:rPr>
              <a:t>Ekoloji baxımdan tökmə istehsalı ən təhlükəli növlərdən biridir. Döküm tullantıları, atmosferə atılan tullantılar və su obyektlərinə atılan tullantılar ətraf mühitə mənfi təsir göstərir. Atmosferə ən böyük çirkləndirici emissiya mənbələri bunlardır: günbəzlər, elektrik qövsü və induksiya sobaları, yük və qəlib materiallarının saxlanması və emalı üçün sahələr.</a:t>
            </a:r>
            <a:endParaRPr lang="ru-RU" sz="1400" kern="100" dirty="0">
              <a:effectLst/>
              <a:latin typeface="Bahnschrift" panose="020B0502040204020203" pitchFamily="34" charset="0"/>
              <a:ea typeface="Calibri" panose="020F0502020204030204" pitchFamily="34" charset="0"/>
              <a:cs typeface="Times New Roman" panose="02020603050405020304" pitchFamily="18" charset="0"/>
            </a:endParaRPr>
          </a:p>
        </p:txBody>
      </p:sp>
      <p:pic>
        <p:nvPicPr>
          <p:cNvPr id="10244" name="Picture 4" descr="Current environmental issues in Nigeria and possible solutions - Legit.ng">
            <a:extLst>
              <a:ext uri="{FF2B5EF4-FFF2-40B4-BE49-F238E27FC236}">
                <a16:creationId xmlns:a16="http://schemas.microsoft.com/office/drawing/2014/main" id="{4303335E-22CE-6CD7-1191-BBAB0B8F96C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85839" y="400961"/>
            <a:ext cx="6197533" cy="609541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9218" name="Picture 2" descr="Azərbaycan Texniki Universiteti | Baku">
            <a:extLst>
              <a:ext uri="{FF2B5EF4-FFF2-40B4-BE49-F238E27FC236}">
                <a16:creationId xmlns:a16="http://schemas.microsoft.com/office/drawing/2014/main" id="{4DD5B442-9897-42DD-9242-000C514D85E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267" y="0"/>
            <a:ext cx="1071563" cy="10715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9504907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prestige"/>
      </p:transition>
    </mc:Choice>
    <mc:Fallback xmlns="">
      <p:transition spd="slow">
        <p:fade/>
      </p:transition>
    </mc:Fallback>
  </mc:AlternateContent>
</p:sld>
</file>

<file path=ppt/theme/theme1.xml><?xml version="1.0" encoding="utf-8"?>
<a:theme xmlns:a="http://schemas.openxmlformats.org/drawingml/2006/main" name="Аспект">
  <a:themeElements>
    <a:clrScheme name="Серая">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Аспект">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Аспект">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1987</TotalTime>
  <Words>1712</Words>
  <Application>Microsoft Office PowerPoint</Application>
  <PresentationFormat>Widescreen</PresentationFormat>
  <Paragraphs>115</Paragraphs>
  <Slides>20</Slides>
  <Notes>0</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20</vt:i4>
      </vt:variant>
    </vt:vector>
  </HeadingPairs>
  <TitlesOfParts>
    <vt:vector size="32" baseType="lpstr">
      <vt:lpstr>Algerian</vt:lpstr>
      <vt:lpstr>Arial</vt:lpstr>
      <vt:lpstr>Bahnschrift</vt:lpstr>
      <vt:lpstr>Calibri</vt:lpstr>
      <vt:lpstr>Cambria Math</vt:lpstr>
      <vt:lpstr>Segoe UI Black</vt:lpstr>
      <vt:lpstr>Symbol</vt:lpstr>
      <vt:lpstr>Times New Roman</vt:lpstr>
      <vt:lpstr>Trebuchet MS</vt:lpstr>
      <vt:lpstr>Wingdings</vt:lpstr>
      <vt:lpstr>Wingdings 3</vt:lpstr>
      <vt:lpstr>Аспект</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Nigar  Babayeva</dc:creator>
  <cp:lastModifiedBy>ACER PC</cp:lastModifiedBy>
  <cp:revision>53</cp:revision>
  <dcterms:created xsi:type="dcterms:W3CDTF">2023-05-12T16:46:18Z</dcterms:created>
  <dcterms:modified xsi:type="dcterms:W3CDTF">2023-06-14T11:47:06Z</dcterms:modified>
</cp:coreProperties>
</file>