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Open Sans Light" charset="1" panose="020B0306030504020204"/>
      <p:regular r:id="rId10"/>
    </p:embeddedFont>
    <p:embeddedFont>
      <p:font typeface="Open Sans Light Bold" charset="1" panose="020B0806030504020204"/>
      <p:regular r:id="rId11"/>
    </p:embeddedFont>
    <p:embeddedFont>
      <p:font typeface="Open Sans Light Italics" charset="1" panose="020B0306030504020204"/>
      <p:regular r:id="rId12"/>
    </p:embeddedFont>
    <p:embeddedFont>
      <p:font typeface="Open Sans Light Bold Italics" charset="1" panose="020B0806030504020204"/>
      <p:regular r:id="rId13"/>
    </p:embeddedFont>
    <p:embeddedFont>
      <p:font typeface="Poppins" charset="1" panose="00000500000000000000"/>
      <p:regular r:id="rId14"/>
    </p:embeddedFont>
    <p:embeddedFont>
      <p:font typeface="Poppins Bold" charset="1" panose="00000800000000000000"/>
      <p:regular r:id="rId15"/>
    </p:embeddedFont>
    <p:embeddedFont>
      <p:font typeface="Poppins Italics" charset="1" panose="00000500000000000000"/>
      <p:regular r:id="rId16"/>
    </p:embeddedFont>
    <p:embeddedFont>
      <p:font typeface="Poppins Bold Italics" charset="1" panose="00000800000000000000"/>
      <p:regular r:id="rId17"/>
    </p:embeddedFont>
    <p:embeddedFont>
      <p:font typeface="Canva Sans" charset="1" panose="020B0503030501040103"/>
      <p:regular r:id="rId18"/>
    </p:embeddedFont>
    <p:embeddedFont>
      <p:font typeface="Canva Sans Bold" charset="1" panose="020B0803030501040103"/>
      <p:regular r:id="rId19"/>
    </p:embeddedFont>
    <p:embeddedFont>
      <p:font typeface="Canva Sans Italics" charset="1" panose="020B0503030501040103"/>
      <p:regular r:id="rId20"/>
    </p:embeddedFont>
    <p:embeddedFont>
      <p:font typeface="Canva Sans Bold Italics" charset="1" panose="020B0803030501040103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slides/slide1.xml" Type="http://schemas.openxmlformats.org/officeDocument/2006/relationships/slide"/><Relationship Id="rId23" Target="slides/slide2.xml" Type="http://schemas.openxmlformats.org/officeDocument/2006/relationships/slide"/><Relationship Id="rId24" Target="slides/slide3.xml" Type="http://schemas.openxmlformats.org/officeDocument/2006/relationships/slide"/><Relationship Id="rId25" Target="slides/slide4.xml" Type="http://schemas.openxmlformats.org/officeDocument/2006/relationships/slide"/><Relationship Id="rId26" Target="slides/slide5.xml" Type="http://schemas.openxmlformats.org/officeDocument/2006/relationships/slide"/><Relationship Id="rId27" Target="slides/slide6.xml" Type="http://schemas.openxmlformats.org/officeDocument/2006/relationships/slide"/><Relationship Id="rId28" Target="slides/slide7.xml" Type="http://schemas.openxmlformats.org/officeDocument/2006/relationships/slide"/><Relationship Id="rId29" Target="slides/slide8.xml" Type="http://schemas.openxmlformats.org/officeDocument/2006/relationships/slide"/><Relationship Id="rId3" Target="viewProps.xml" Type="http://schemas.openxmlformats.org/officeDocument/2006/relationships/viewProps"/><Relationship Id="rId30" Target="slides/slide9.xml" Type="http://schemas.openxmlformats.org/officeDocument/2006/relationships/slide"/><Relationship Id="rId31" Target="slides/slide10.xml" Type="http://schemas.openxmlformats.org/officeDocument/2006/relationships/slide"/><Relationship Id="rId32" Target="slides/slide11.xml" Type="http://schemas.openxmlformats.org/officeDocument/2006/relationships/slide"/><Relationship Id="rId33" Target="slides/slide12.xml" Type="http://schemas.openxmlformats.org/officeDocument/2006/relationships/slide"/><Relationship Id="rId34" Target="slides/slide13.xml" Type="http://schemas.openxmlformats.org/officeDocument/2006/relationships/slide"/><Relationship Id="rId35" Target="slides/slide14.xml" Type="http://schemas.openxmlformats.org/officeDocument/2006/relationships/slide"/><Relationship Id="rId36" Target="slides/slide15.xml" Type="http://schemas.openxmlformats.org/officeDocument/2006/relationships/slide"/><Relationship Id="rId37" Target="slides/slide16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378020"/>
            <a:ext cx="14098532" cy="2673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-85">
                <a:solidFill>
                  <a:srgbClr val="FFFFFF"/>
                </a:solidFill>
                <a:latin typeface="Poppins Bold"/>
              </a:rPr>
              <a:t>Mikroservis arxitekturalı sistemlərdə təhlükəsizliyin təmin edilməsi alqoritmlərinin işlənilməsi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0" y="9998267"/>
            <a:ext cx="9144000" cy="288733"/>
            <a:chOff x="0" y="0"/>
            <a:chExt cx="2408296" cy="7604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408296" cy="76045"/>
            </a:xfrm>
            <a:custGeom>
              <a:avLst/>
              <a:gdLst/>
              <a:ahLst/>
              <a:cxnLst/>
              <a:rect r="r" b="b" t="t" l="l"/>
              <a:pathLst>
                <a:path h="76045" w="2408296">
                  <a:moveTo>
                    <a:pt x="0" y="0"/>
                  </a:moveTo>
                  <a:lnTo>
                    <a:pt x="2408296" y="0"/>
                  </a:lnTo>
                  <a:lnTo>
                    <a:pt x="2408296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028700" y="5076825"/>
            <a:ext cx="9112687" cy="18897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u="sng">
                <a:solidFill>
                  <a:srgbClr val="FFFFFF"/>
                </a:solidFill>
                <a:latin typeface="Canva Sans Bold"/>
              </a:rPr>
              <a:t>Magistrant</a:t>
            </a:r>
            <a:r>
              <a:rPr lang="en-US" sz="3600">
                <a:solidFill>
                  <a:srgbClr val="FFFFFF"/>
                </a:solidFill>
                <a:latin typeface="Canva Sans Bold"/>
              </a:rPr>
              <a:t>: Cavid Əfəndiyev</a:t>
            </a:r>
          </a:p>
          <a:p>
            <a:pPr>
              <a:lnSpc>
                <a:spcPts val="5040"/>
              </a:lnSpc>
            </a:pPr>
            <a:r>
              <a:rPr lang="en-US" sz="3600">
                <a:solidFill>
                  <a:srgbClr val="FFFFFF"/>
                </a:solidFill>
                <a:latin typeface="Canva Sans Bold"/>
              </a:rPr>
              <a:t> </a:t>
            </a:r>
          </a:p>
          <a:p>
            <a:pPr>
              <a:lnSpc>
                <a:spcPts val="5040"/>
              </a:lnSpc>
            </a:pPr>
            <a:r>
              <a:rPr lang="en-US" sz="3600" u="sng">
                <a:solidFill>
                  <a:srgbClr val="FFFFFF"/>
                </a:solidFill>
                <a:latin typeface="Canva Sans Bold"/>
              </a:rPr>
              <a:t>Elmi rəhbər</a:t>
            </a:r>
            <a:r>
              <a:rPr lang="en-US" sz="3600">
                <a:solidFill>
                  <a:srgbClr val="FFFFFF"/>
                </a:solidFill>
                <a:latin typeface="Canva Sans Bold"/>
              </a:rPr>
              <a:t>:  f.r.e.n, dos. Rəhilə Sadıqova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93059" y="4094374"/>
            <a:ext cx="8901883" cy="4985054"/>
          </a:xfrm>
          <a:custGeom>
            <a:avLst/>
            <a:gdLst/>
            <a:ahLst/>
            <a:cxnLst/>
            <a:rect r="r" b="b" t="t" l="l"/>
            <a:pathLst>
              <a:path h="4985054" w="8901883">
                <a:moveTo>
                  <a:pt x="0" y="0"/>
                </a:moveTo>
                <a:lnTo>
                  <a:pt x="8901882" y="0"/>
                </a:lnTo>
                <a:lnTo>
                  <a:pt x="8901882" y="4985054"/>
                </a:lnTo>
                <a:lnTo>
                  <a:pt x="0" y="49850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904661" y="857250"/>
            <a:ext cx="8478679" cy="1460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900"/>
              </a:lnSpc>
            </a:pPr>
            <a:r>
              <a:rPr lang="en-US" sz="8500">
                <a:solidFill>
                  <a:srgbClr val="FFFFFF"/>
                </a:solidFill>
                <a:latin typeface="Canva Sans Bold"/>
              </a:rPr>
              <a:t>Hashicorp Vault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703489" y="3025175"/>
            <a:ext cx="5601975" cy="6740751"/>
          </a:xfrm>
          <a:custGeom>
            <a:avLst/>
            <a:gdLst/>
            <a:ahLst/>
            <a:cxnLst/>
            <a:rect r="r" b="b" t="t" l="l"/>
            <a:pathLst>
              <a:path h="6740751" w="5601975">
                <a:moveTo>
                  <a:pt x="0" y="0"/>
                </a:moveTo>
                <a:lnTo>
                  <a:pt x="5601975" y="0"/>
                </a:lnTo>
                <a:lnTo>
                  <a:pt x="5601975" y="6740751"/>
                </a:lnTo>
                <a:lnTo>
                  <a:pt x="0" y="67407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90" r="0" b="-89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966918" y="857250"/>
            <a:ext cx="12354163" cy="1460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900"/>
              </a:lnSpc>
            </a:pPr>
            <a:r>
              <a:rPr lang="en-US" sz="8500">
                <a:solidFill>
                  <a:srgbClr val="FFFFFF"/>
                </a:solidFill>
                <a:latin typeface="Canva Sans Bold"/>
              </a:rPr>
              <a:t>Vault-un əsas iş prosesi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19175" y="2958500"/>
            <a:ext cx="4232335" cy="2625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11827" indent="-405913" lvl="1">
              <a:lnSpc>
                <a:spcPts val="5264"/>
              </a:lnSpc>
              <a:buFont typeface="Arial"/>
              <a:buChar char="•"/>
            </a:pPr>
            <a:r>
              <a:rPr lang="en-US" sz="3760">
                <a:solidFill>
                  <a:srgbClr val="FFFFFF"/>
                </a:solidFill>
                <a:latin typeface="Canva Sans"/>
              </a:rPr>
              <a:t>Autentifikasiya</a:t>
            </a:r>
          </a:p>
          <a:p>
            <a:pPr marL="811827" indent="-405913" lvl="1">
              <a:lnSpc>
                <a:spcPts val="5264"/>
              </a:lnSpc>
              <a:buFont typeface="Arial"/>
              <a:buChar char="•"/>
            </a:pPr>
            <a:r>
              <a:rPr lang="en-US" sz="3760">
                <a:solidFill>
                  <a:srgbClr val="FFFFFF"/>
                </a:solidFill>
                <a:latin typeface="Canva Sans"/>
              </a:rPr>
              <a:t>Validasiya</a:t>
            </a:r>
          </a:p>
          <a:p>
            <a:pPr marL="811827" indent="-405913" lvl="1">
              <a:lnSpc>
                <a:spcPts val="5264"/>
              </a:lnSpc>
              <a:buFont typeface="Arial"/>
              <a:buChar char="•"/>
            </a:pPr>
            <a:r>
              <a:rPr lang="en-US" sz="3760">
                <a:solidFill>
                  <a:srgbClr val="FFFFFF"/>
                </a:solidFill>
                <a:latin typeface="Canva Sans"/>
              </a:rPr>
              <a:t>Avtorizasiya</a:t>
            </a:r>
          </a:p>
          <a:p>
            <a:pPr marL="811827" indent="-405913" lvl="1">
              <a:lnSpc>
                <a:spcPts val="5264"/>
              </a:lnSpc>
              <a:buFont typeface="Arial"/>
              <a:buChar char="•"/>
            </a:pPr>
            <a:r>
              <a:rPr lang="en-US" sz="3760">
                <a:solidFill>
                  <a:srgbClr val="FFFFFF"/>
                </a:solidFill>
                <a:latin typeface="Canva Sans"/>
              </a:rPr>
              <a:t>Giriş icazəsi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884366" y="857250"/>
            <a:ext cx="6519267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Niyə Vault?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647079" y="3361332"/>
            <a:ext cx="6519267" cy="2380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Təhlükəsiz gizli saxlama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Dinamik sirlər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Məlumatların şifrələnməsi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Möhürləmə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84186" y="3537213"/>
            <a:ext cx="13119629" cy="4731140"/>
          </a:xfrm>
          <a:custGeom>
            <a:avLst/>
            <a:gdLst/>
            <a:ahLst/>
            <a:cxnLst/>
            <a:rect r="r" b="b" t="t" l="l"/>
            <a:pathLst>
              <a:path h="4731140" w="13119629">
                <a:moveTo>
                  <a:pt x="0" y="0"/>
                </a:moveTo>
                <a:lnTo>
                  <a:pt x="13119628" y="0"/>
                </a:lnTo>
                <a:lnTo>
                  <a:pt x="13119628" y="4731140"/>
                </a:lnTo>
                <a:lnTo>
                  <a:pt x="0" y="47311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993356" y="857250"/>
            <a:ext cx="10301288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Möhürləmə/Açma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885936"/>
            <a:ext cx="9750213" cy="2038180"/>
          </a:xfrm>
          <a:custGeom>
            <a:avLst/>
            <a:gdLst/>
            <a:ahLst/>
            <a:cxnLst/>
            <a:rect r="r" b="b" t="t" l="l"/>
            <a:pathLst>
              <a:path h="2038180" w="9750213">
                <a:moveTo>
                  <a:pt x="0" y="0"/>
                </a:moveTo>
                <a:lnTo>
                  <a:pt x="9750213" y="0"/>
                </a:lnTo>
                <a:lnTo>
                  <a:pt x="9750213" y="2038180"/>
                </a:lnTo>
                <a:lnTo>
                  <a:pt x="0" y="20381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231894" y="2885936"/>
            <a:ext cx="5321321" cy="5438273"/>
          </a:xfrm>
          <a:custGeom>
            <a:avLst/>
            <a:gdLst/>
            <a:ahLst/>
            <a:cxnLst/>
            <a:rect r="r" b="b" t="t" l="l"/>
            <a:pathLst>
              <a:path h="5438273" w="5321321">
                <a:moveTo>
                  <a:pt x="0" y="0"/>
                </a:moveTo>
                <a:lnTo>
                  <a:pt x="5321321" y="0"/>
                </a:lnTo>
                <a:lnTo>
                  <a:pt x="5321321" y="5438272"/>
                </a:lnTo>
                <a:lnTo>
                  <a:pt x="0" y="54382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05632" y="5605072"/>
            <a:ext cx="11419303" cy="1132867"/>
          </a:xfrm>
          <a:custGeom>
            <a:avLst/>
            <a:gdLst/>
            <a:ahLst/>
            <a:cxnLst/>
            <a:rect r="r" b="b" t="t" l="l"/>
            <a:pathLst>
              <a:path h="1132867" w="11419303">
                <a:moveTo>
                  <a:pt x="0" y="0"/>
                </a:moveTo>
                <a:lnTo>
                  <a:pt x="11419303" y="0"/>
                </a:lnTo>
                <a:lnTo>
                  <a:pt x="11419303" y="1132867"/>
                </a:lnTo>
                <a:lnTo>
                  <a:pt x="0" y="11328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279088" y="904875"/>
            <a:ext cx="15729824" cy="1094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60"/>
              </a:lnSpc>
            </a:pPr>
            <a:r>
              <a:rPr lang="en-US" sz="6400">
                <a:solidFill>
                  <a:srgbClr val="FFFFFF"/>
                </a:solidFill>
                <a:latin typeface="Canva Sans Bold"/>
              </a:rPr>
              <a:t>Proqram təminatına sirlərin paylanması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257990" y="4274503"/>
            <a:ext cx="3772019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Nəticə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77337" y="4274503"/>
            <a:ext cx="16133326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Diqqətiniz üçün təşəkkürlər!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401128" y="0"/>
            <a:ext cx="5443436" cy="5143500"/>
            <a:chOff x="0" y="0"/>
            <a:chExt cx="1290296" cy="12192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071C42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8068329" y="937550"/>
            <a:ext cx="3495477" cy="1422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Poppins Bold"/>
              </a:rPr>
              <a:t>Monolitik arxitektura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2844564" y="0"/>
            <a:ext cx="5443436" cy="5143500"/>
            <a:chOff x="0" y="0"/>
            <a:chExt cx="1290296" cy="12192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3511765" y="937550"/>
            <a:ext cx="3747535" cy="212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Poppins Bold"/>
              </a:rPr>
              <a:t>Paylanmış monolitik arxitektura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7401128" y="5143500"/>
            <a:ext cx="5443436" cy="5143500"/>
            <a:chOff x="0" y="0"/>
            <a:chExt cx="1290296" cy="12192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8068329" y="6071525"/>
            <a:ext cx="3838379" cy="213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FFFFFF"/>
                </a:solidFill>
                <a:latin typeface="Poppins Bold"/>
              </a:rPr>
              <a:t>Servis yönümlü arxitektura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2844564" y="5143500"/>
            <a:ext cx="5443436" cy="5143500"/>
            <a:chOff x="0" y="0"/>
            <a:chExt cx="1290296" cy="12192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071C42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3511765" y="6071525"/>
            <a:ext cx="3446491" cy="1431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FFFFFF"/>
                </a:solidFill>
                <a:latin typeface="Poppins Bold"/>
              </a:rPr>
              <a:t>Mikroservis arxitektura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29510" y="1404938"/>
            <a:ext cx="5904868" cy="455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999"/>
              </a:lnSpc>
            </a:pPr>
            <a:r>
              <a:rPr lang="en-US" sz="4999">
                <a:solidFill>
                  <a:srgbClr val="101010"/>
                </a:solidFill>
                <a:latin typeface="Poppins Bold"/>
              </a:rPr>
              <a:t>Proqram təminatı arxitekturalarının tarixçəsi. </a:t>
            </a:r>
          </a:p>
          <a:p>
            <a:pPr>
              <a:lnSpc>
                <a:spcPts val="5999"/>
              </a:lnSpc>
            </a:pPr>
          </a:p>
          <a:p>
            <a:pPr>
              <a:lnSpc>
                <a:spcPts val="5999"/>
              </a:lnSpc>
            </a:pPr>
            <a:r>
              <a:rPr lang="en-US" sz="4999">
                <a:solidFill>
                  <a:srgbClr val="101010"/>
                </a:solidFill>
                <a:latin typeface="Poppins Bold"/>
              </a:rPr>
              <a:t>Proqram təminatı arxitekturaları.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-1838619" y="6444269"/>
            <a:ext cx="8127642" cy="6605556"/>
          </a:xfrm>
          <a:custGeom>
            <a:avLst/>
            <a:gdLst/>
            <a:ahLst/>
            <a:cxnLst/>
            <a:rect r="r" b="b" t="t" l="l"/>
            <a:pathLst>
              <a:path h="6605556" w="8127642">
                <a:moveTo>
                  <a:pt x="0" y="0"/>
                </a:moveTo>
                <a:lnTo>
                  <a:pt x="8127642" y="0"/>
                </a:lnTo>
                <a:lnTo>
                  <a:pt x="8127642" y="6605556"/>
                </a:lnTo>
                <a:lnTo>
                  <a:pt x="0" y="66055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9186824" y="1700871"/>
            <a:ext cx="8072476" cy="5562214"/>
          </a:xfrm>
          <a:custGeom>
            <a:avLst/>
            <a:gdLst/>
            <a:ahLst/>
            <a:cxnLst/>
            <a:rect r="r" b="b" t="t" l="l"/>
            <a:pathLst>
              <a:path h="5562214" w="8072476">
                <a:moveTo>
                  <a:pt x="0" y="0"/>
                </a:moveTo>
                <a:lnTo>
                  <a:pt x="8072476" y="0"/>
                </a:lnTo>
                <a:lnTo>
                  <a:pt x="8072476" y="5562214"/>
                </a:lnTo>
                <a:lnTo>
                  <a:pt x="0" y="55622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643721"/>
            <a:ext cx="5341530" cy="1752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FFFFFF"/>
                </a:solidFill>
                <a:latin typeface="Poppins Bold"/>
              </a:rPr>
              <a:t>Monolitik arxitektura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39238" y="4652327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9708364" y="1700871"/>
            <a:ext cx="7550936" cy="5834320"/>
          </a:xfrm>
          <a:custGeom>
            <a:avLst/>
            <a:gdLst/>
            <a:ahLst/>
            <a:cxnLst/>
            <a:rect r="r" b="b" t="t" l="l"/>
            <a:pathLst>
              <a:path h="5834320" w="7550936">
                <a:moveTo>
                  <a:pt x="0" y="0"/>
                </a:moveTo>
                <a:lnTo>
                  <a:pt x="7550936" y="0"/>
                </a:lnTo>
                <a:lnTo>
                  <a:pt x="7550936" y="5834320"/>
                </a:lnTo>
                <a:lnTo>
                  <a:pt x="0" y="58343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643721"/>
            <a:ext cx="5341530" cy="2600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FFFFFF"/>
                </a:solidFill>
                <a:latin typeface="Poppins Bold"/>
              </a:rPr>
              <a:t>Paylanmış monolitik arxitektura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39238" y="4652327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140674" y="1700871"/>
            <a:ext cx="10118626" cy="5718200"/>
          </a:xfrm>
          <a:custGeom>
            <a:avLst/>
            <a:gdLst/>
            <a:ahLst/>
            <a:cxnLst/>
            <a:rect r="r" b="b" t="t" l="l"/>
            <a:pathLst>
              <a:path h="5718200" w="10118626">
                <a:moveTo>
                  <a:pt x="0" y="0"/>
                </a:moveTo>
                <a:lnTo>
                  <a:pt x="10118626" y="0"/>
                </a:lnTo>
                <a:lnTo>
                  <a:pt x="10118626" y="5718200"/>
                </a:lnTo>
                <a:lnTo>
                  <a:pt x="0" y="5718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643721"/>
            <a:ext cx="5341530" cy="2600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FFFFFF"/>
                </a:solidFill>
                <a:latin typeface="Poppins Bold"/>
              </a:rPr>
              <a:t>Servis yönümlü arxitektura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39238" y="4652327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9139237" y="1700871"/>
            <a:ext cx="8487457" cy="6993619"/>
          </a:xfrm>
          <a:custGeom>
            <a:avLst/>
            <a:gdLst/>
            <a:ahLst/>
            <a:cxnLst/>
            <a:rect r="r" b="b" t="t" l="l"/>
            <a:pathLst>
              <a:path h="6993619" w="8487457">
                <a:moveTo>
                  <a:pt x="0" y="0"/>
                </a:moveTo>
                <a:lnTo>
                  <a:pt x="8487458" y="0"/>
                </a:lnTo>
                <a:lnTo>
                  <a:pt x="8487458" y="6993619"/>
                </a:lnTo>
                <a:lnTo>
                  <a:pt x="0" y="69936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25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643721"/>
            <a:ext cx="5341530" cy="1752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FFFFFF"/>
                </a:solidFill>
                <a:latin typeface="Poppins Bold"/>
              </a:rPr>
              <a:t>Mikroservis arxitekturası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39238" y="4652327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288733" y="4680902"/>
            <a:ext cx="8086130" cy="3580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Müstəqil deploy edilə bilmə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Biznes domen ətrafında modelləmə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Öz məlumatlarına sahiblik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Ölçü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Çeviklik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Təşkilat strukturu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871992" y="885825"/>
            <a:ext cx="10544016" cy="178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-85">
                <a:solidFill>
                  <a:srgbClr val="FFFFFF"/>
                </a:solidFill>
                <a:latin typeface="Poppins Bold"/>
              </a:rPr>
              <a:t>Mikroservis arxitekturasındakı təhlükəsizlik məsələləri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0" y="9998267"/>
            <a:ext cx="9144000" cy="288733"/>
            <a:chOff x="0" y="0"/>
            <a:chExt cx="2408296" cy="7604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408296" cy="76045"/>
            </a:xfrm>
            <a:custGeom>
              <a:avLst/>
              <a:gdLst/>
              <a:ahLst/>
              <a:cxnLst/>
              <a:rect r="r" b="b" t="t" l="l"/>
              <a:pathLst>
                <a:path h="76045" w="2408296">
                  <a:moveTo>
                    <a:pt x="0" y="0"/>
                  </a:moveTo>
                  <a:lnTo>
                    <a:pt x="2408296" y="0"/>
                  </a:lnTo>
                  <a:lnTo>
                    <a:pt x="2408296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3DCAB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028700" y="3325895"/>
            <a:ext cx="6750565" cy="48285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Ən az imtiyaz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Avtomatlaşdırma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Versiyaların yenilənməsi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Yedəkləmələr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Etimadnamələr (Credentials)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Tranzitdə data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Data durğun vəziyyətdə ikən</a:t>
            </a:r>
          </a:p>
          <a:p>
            <a:pPr marL="741470" indent="-370735" lvl="1">
              <a:lnSpc>
                <a:spcPts val="4808"/>
              </a:lnSpc>
              <a:buFont typeface="Arial"/>
              <a:buChar char="•"/>
            </a:pPr>
            <a:r>
              <a:rPr lang="en-US" sz="3434">
                <a:solidFill>
                  <a:srgbClr val="FFFFFF"/>
                </a:solidFill>
                <a:latin typeface="Canva Sans"/>
              </a:rPr>
              <a:t>Sirlərin saxlanılması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128730" y="923925"/>
            <a:ext cx="10030540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Canva Sans Bold"/>
              </a:rPr>
              <a:t>Sirlərin saxlanılması problemləri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2885021"/>
            <a:ext cx="11464648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Sirlərin təhlükəsizliyinin təmini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Bütün mikroservislərə lazım olan sirləri təmin etmək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Sirləri rahatlıqla yeniləyə bilmək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071C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749224" y="923925"/>
            <a:ext cx="8789551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Canva Sans Bold"/>
              </a:rPr>
              <a:t>Sirlərin idarəedilməsi həlləri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2542119"/>
            <a:ext cx="10372249" cy="2380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Mərkəzləşdirilmiş sirlərin idarəedilməsi sistemi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Sirlər servis kimi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Konteyner əsaslı sirlərin idarəedilməsi sistemi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Sirr olmayan arxitektura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DAFk5MS5bFg</dc:identifier>
  <dcterms:modified xsi:type="dcterms:W3CDTF">2011-08-01T06:04:30Z</dcterms:modified>
  <cp:revision>1</cp:revision>
  <dc:title>Mikroservis arxitekturalı sistemlərdə təhlükəsizliyin təmin edilməsi alqoritmlərinin işlənilməsi</dc:title>
</cp:coreProperties>
</file>